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2" r:id="rId4"/>
  </p:sldMasterIdLst>
  <p:notesMasterIdLst>
    <p:notesMasterId r:id="rId21"/>
  </p:notesMasterIdLst>
  <p:sldIdLst>
    <p:sldId id="266" r:id="rId5"/>
    <p:sldId id="290" r:id="rId6"/>
    <p:sldId id="268" r:id="rId7"/>
    <p:sldId id="281" r:id="rId8"/>
    <p:sldId id="276" r:id="rId9"/>
    <p:sldId id="282" r:id="rId10"/>
    <p:sldId id="269" r:id="rId11"/>
    <p:sldId id="283" r:id="rId12"/>
    <p:sldId id="277" r:id="rId13"/>
    <p:sldId id="278" r:id="rId14"/>
    <p:sldId id="293" r:id="rId15"/>
    <p:sldId id="279" r:id="rId16"/>
    <p:sldId id="284" r:id="rId17"/>
    <p:sldId id="285" r:id="rId18"/>
    <p:sldId id="291" r:id="rId19"/>
    <p:sldId id="29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35"/>
    <p:restoredTop sz="94674"/>
  </p:normalViewPr>
  <p:slideViewPr>
    <p:cSldViewPr snapToGrid="0" snapToObjects="1">
      <p:cViewPr varScale="1">
        <p:scale>
          <a:sx n="62" d="100"/>
          <a:sy n="62" d="100"/>
        </p:scale>
        <p:origin x="84" y="121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att, Jeff (STSH)" userId="563d8c2f-3581-4585-9b2d-13727ac9ee2a" providerId="ADAL" clId="{91731AD5-A5B2-44F7-9BCA-5A0D27B169DE}"/>
    <pc:docChg chg="modSld">
      <pc:chgData name="Myatt, Jeff (STSH)" userId="563d8c2f-3581-4585-9b2d-13727ac9ee2a" providerId="ADAL" clId="{91731AD5-A5B2-44F7-9BCA-5A0D27B169DE}" dt="2020-06-19T18:38:37.896" v="13" actId="1076"/>
      <pc:docMkLst>
        <pc:docMk/>
      </pc:docMkLst>
      <pc:sldChg chg="modSp">
        <pc:chgData name="Myatt, Jeff (STSH)" userId="563d8c2f-3581-4585-9b2d-13727ac9ee2a" providerId="ADAL" clId="{91731AD5-A5B2-44F7-9BCA-5A0D27B169DE}" dt="2020-06-19T18:23:15.984" v="8" actId="20577"/>
        <pc:sldMkLst>
          <pc:docMk/>
          <pc:sldMk cId="2914980266" sldId="276"/>
        </pc:sldMkLst>
        <pc:spChg chg="mod">
          <ac:chgData name="Myatt, Jeff (STSH)" userId="563d8c2f-3581-4585-9b2d-13727ac9ee2a" providerId="ADAL" clId="{91731AD5-A5B2-44F7-9BCA-5A0D27B169DE}" dt="2020-06-19T18:23:15.984" v="8" actId="20577"/>
          <ac:spMkLst>
            <pc:docMk/>
            <pc:sldMk cId="2914980266" sldId="276"/>
            <ac:spMk id="5" creationId="{DF662B75-1CCD-4F40-9FB0-82B41821BC10}"/>
          </ac:spMkLst>
        </pc:spChg>
      </pc:sldChg>
      <pc:sldChg chg="modSp">
        <pc:chgData name="Myatt, Jeff (STSH)" userId="563d8c2f-3581-4585-9b2d-13727ac9ee2a" providerId="ADAL" clId="{91731AD5-A5B2-44F7-9BCA-5A0D27B169DE}" dt="2020-06-19T18:37:20.549" v="12" actId="20577"/>
        <pc:sldMkLst>
          <pc:docMk/>
          <pc:sldMk cId="2357901639" sldId="279"/>
        </pc:sldMkLst>
        <pc:spChg chg="mod">
          <ac:chgData name="Myatt, Jeff (STSH)" userId="563d8c2f-3581-4585-9b2d-13727ac9ee2a" providerId="ADAL" clId="{91731AD5-A5B2-44F7-9BCA-5A0D27B169DE}" dt="2020-06-19T18:37:20.549" v="12" actId="20577"/>
          <ac:spMkLst>
            <pc:docMk/>
            <pc:sldMk cId="2357901639" sldId="279"/>
            <ac:spMk id="4" creationId="{BBB7F7DA-45E2-C445-8A6F-D2DB115C1045}"/>
          </ac:spMkLst>
        </pc:spChg>
      </pc:sldChg>
      <pc:sldChg chg="modSp">
        <pc:chgData name="Myatt, Jeff (STSH)" userId="563d8c2f-3581-4585-9b2d-13727ac9ee2a" providerId="ADAL" clId="{91731AD5-A5B2-44F7-9BCA-5A0D27B169DE}" dt="2020-06-19T18:26:54.525" v="10" actId="20577"/>
        <pc:sldMkLst>
          <pc:docMk/>
          <pc:sldMk cId="2967518060" sldId="283"/>
        </pc:sldMkLst>
        <pc:spChg chg="mod">
          <ac:chgData name="Myatt, Jeff (STSH)" userId="563d8c2f-3581-4585-9b2d-13727ac9ee2a" providerId="ADAL" clId="{91731AD5-A5B2-44F7-9BCA-5A0D27B169DE}" dt="2020-06-19T18:26:54.525" v="10" actId="20577"/>
          <ac:spMkLst>
            <pc:docMk/>
            <pc:sldMk cId="2967518060" sldId="283"/>
            <ac:spMk id="5" creationId="{DF662B75-1CCD-4F40-9FB0-82B41821BC10}"/>
          </ac:spMkLst>
        </pc:spChg>
      </pc:sldChg>
      <pc:sldChg chg="modSp">
        <pc:chgData name="Myatt, Jeff (STSH)" userId="563d8c2f-3581-4585-9b2d-13727ac9ee2a" providerId="ADAL" clId="{91731AD5-A5B2-44F7-9BCA-5A0D27B169DE}" dt="2020-06-19T18:38:37.896" v="13" actId="1076"/>
        <pc:sldMkLst>
          <pc:docMk/>
          <pc:sldMk cId="1276775799" sldId="284"/>
        </pc:sldMkLst>
        <pc:picChg chg="mod">
          <ac:chgData name="Myatt, Jeff (STSH)" userId="563d8c2f-3581-4585-9b2d-13727ac9ee2a" providerId="ADAL" clId="{91731AD5-A5B2-44F7-9BCA-5A0D27B169DE}" dt="2020-06-19T18:38:37.896" v="13" actId="1076"/>
          <ac:picMkLst>
            <pc:docMk/>
            <pc:sldMk cId="1276775799" sldId="284"/>
            <ac:picMk id="11" creationId="{4006A76A-21C6-7D45-B173-D7AF1A05FF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00829-B22F-E448-94B4-8319831B5E82}" type="datetimeFigureOut">
              <a:rPr lang="en-US" smtClean="0"/>
              <a:t>6/19/2020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51185-2A24-704B-AEB4-8F91DBFE2690}" type="slidenum">
              <a:rPr lang="en-US" smtClean="0"/>
              <a:t>‹#›</a:t>
            </a:fld>
            <a:endParaRPr lang="en-US"/>
          </a:p>
        </p:txBody>
      </p:sp>
    </p:spTree>
    <p:extLst>
      <p:ext uri="{BB962C8B-B14F-4D97-AF65-F5344CB8AC3E}">
        <p14:creationId xmlns:p14="http://schemas.microsoft.com/office/powerpoint/2010/main" val="3274186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5E16-4C02-D34B-AA2A-1DC38F400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A8E191-B45F-094A-BE39-05CF1FCE5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743D77-F76F-044B-A9EB-7BA649EC4CAB}"/>
              </a:ext>
            </a:extLst>
          </p:cNvPr>
          <p:cNvSpPr>
            <a:spLocks noGrp="1"/>
          </p:cNvSpPr>
          <p:nvPr>
            <p:ph type="dt" sz="half" idx="10"/>
          </p:nvPr>
        </p:nvSpPr>
        <p:spPr/>
        <p:txBody>
          <a:bodyPr/>
          <a:lstStyle/>
          <a:p>
            <a:fld id="{CF36174C-D529-034A-88E1-B5DAFB7CCB08}" type="datetime1">
              <a:rPr lang="en-US" smtClean="0"/>
              <a:t>6/19/2020</a:t>
            </a:fld>
            <a:endParaRPr lang="en-US" dirty="0"/>
          </a:p>
        </p:txBody>
      </p:sp>
      <p:sp>
        <p:nvSpPr>
          <p:cNvPr id="5" name="Footer Placeholder 4">
            <a:extLst>
              <a:ext uri="{FF2B5EF4-FFF2-40B4-BE49-F238E27FC236}">
                <a16:creationId xmlns:a16="http://schemas.microsoft.com/office/drawing/2014/main" id="{2D93A52B-35B5-124F-A2AB-BCBD9CFE5868}"/>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6" name="Slide Number Placeholder 5">
            <a:extLst>
              <a:ext uri="{FF2B5EF4-FFF2-40B4-BE49-F238E27FC236}">
                <a16:creationId xmlns:a16="http://schemas.microsoft.com/office/drawing/2014/main" id="{72EAB717-B2E7-F848-BC57-41B962EEE7E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93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139D9-EA52-3E4F-9B0F-4E0831775665}"/>
              </a:ext>
            </a:extLst>
          </p:cNvPr>
          <p:cNvSpPr>
            <a:spLocks noGrp="1"/>
          </p:cNvSpPr>
          <p:nvPr>
            <p:ph type="title"/>
          </p:nvPr>
        </p:nvSpPr>
        <p:spPr>
          <a:xfrm>
            <a:off x="839788" y="1655544"/>
            <a:ext cx="3932237" cy="132828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053482-CA20-7046-97B3-CD7B189E6FA7}"/>
              </a:ext>
            </a:extLst>
          </p:cNvPr>
          <p:cNvSpPr>
            <a:spLocks noGrp="1"/>
          </p:cNvSpPr>
          <p:nvPr>
            <p:ph type="pic" idx="1"/>
          </p:nvPr>
        </p:nvSpPr>
        <p:spPr>
          <a:xfrm>
            <a:off x="5183188" y="1655544"/>
            <a:ext cx="6172200" cy="42055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AA438CB-85A7-AE47-ACC5-3629A29B28C4}"/>
              </a:ext>
            </a:extLst>
          </p:cNvPr>
          <p:cNvSpPr>
            <a:spLocks noGrp="1"/>
          </p:cNvSpPr>
          <p:nvPr>
            <p:ph type="body" sz="half" idx="2"/>
          </p:nvPr>
        </p:nvSpPr>
        <p:spPr>
          <a:xfrm>
            <a:off x="839788" y="2983832"/>
            <a:ext cx="3932237" cy="2885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5BB92F-620B-4541-A469-DA743D50C714}"/>
              </a:ext>
            </a:extLst>
          </p:cNvPr>
          <p:cNvSpPr>
            <a:spLocks noGrp="1"/>
          </p:cNvSpPr>
          <p:nvPr>
            <p:ph type="dt" sz="half" idx="10"/>
          </p:nvPr>
        </p:nvSpPr>
        <p:spPr/>
        <p:txBody>
          <a:bodyPr/>
          <a:lstStyle/>
          <a:p>
            <a:fld id="{16519E36-6C38-1B45-B80C-7036C4574340}" type="datetime1">
              <a:rPr lang="en-US" smtClean="0"/>
              <a:t>6/19/2020</a:t>
            </a:fld>
            <a:endParaRPr lang="en-US" dirty="0"/>
          </a:p>
        </p:txBody>
      </p:sp>
      <p:sp>
        <p:nvSpPr>
          <p:cNvPr id="6" name="Footer Placeholder 5">
            <a:extLst>
              <a:ext uri="{FF2B5EF4-FFF2-40B4-BE49-F238E27FC236}">
                <a16:creationId xmlns:a16="http://schemas.microsoft.com/office/drawing/2014/main" id="{A3FD3737-F5DA-AF44-9A57-D566AFA2A091}"/>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7" name="Slide Number Placeholder 6">
            <a:extLst>
              <a:ext uri="{FF2B5EF4-FFF2-40B4-BE49-F238E27FC236}">
                <a16:creationId xmlns:a16="http://schemas.microsoft.com/office/drawing/2014/main" id="{00AC7155-94F1-944D-87E3-9C887B70274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21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DEC0-27B5-3D47-8BCC-EBE2B015A1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E123D-5ACC-9C41-B394-A6B68FB44D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07176-6FF4-884A-8173-0F28896C7795}"/>
              </a:ext>
            </a:extLst>
          </p:cNvPr>
          <p:cNvSpPr>
            <a:spLocks noGrp="1"/>
          </p:cNvSpPr>
          <p:nvPr>
            <p:ph type="dt" sz="half" idx="10"/>
          </p:nvPr>
        </p:nvSpPr>
        <p:spPr/>
        <p:txBody>
          <a:bodyPr/>
          <a:lstStyle/>
          <a:p>
            <a:fld id="{0FD67BBD-8C6F-1245-8B2E-C1A8821E63CA}" type="datetime1">
              <a:rPr lang="en-US" smtClean="0"/>
              <a:t>6/19/2020</a:t>
            </a:fld>
            <a:endParaRPr lang="en-US" dirty="0"/>
          </a:p>
        </p:txBody>
      </p:sp>
      <p:sp>
        <p:nvSpPr>
          <p:cNvPr id="5" name="Footer Placeholder 4">
            <a:extLst>
              <a:ext uri="{FF2B5EF4-FFF2-40B4-BE49-F238E27FC236}">
                <a16:creationId xmlns:a16="http://schemas.microsoft.com/office/drawing/2014/main" id="{33BCF2F3-348A-8640-B080-8ECF927F81B1}"/>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6" name="Slide Number Placeholder 5">
            <a:extLst>
              <a:ext uri="{FF2B5EF4-FFF2-40B4-BE49-F238E27FC236}">
                <a16:creationId xmlns:a16="http://schemas.microsoft.com/office/drawing/2014/main" id="{22E4850E-5318-354C-9BFB-52051A44ED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923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B37776-701D-144A-BFDD-0D20B0A070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8C7800-D52D-1F46-BCB2-A422B27503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9A962-00DD-4F47-A86B-514C2F412850}"/>
              </a:ext>
            </a:extLst>
          </p:cNvPr>
          <p:cNvSpPr>
            <a:spLocks noGrp="1"/>
          </p:cNvSpPr>
          <p:nvPr>
            <p:ph type="dt" sz="half" idx="10"/>
          </p:nvPr>
        </p:nvSpPr>
        <p:spPr/>
        <p:txBody>
          <a:bodyPr/>
          <a:lstStyle/>
          <a:p>
            <a:fld id="{00A9C9CB-8DF3-2C43-A7AE-62075A15BEBD}" type="datetime1">
              <a:rPr lang="en-US" smtClean="0"/>
              <a:t>6/19/2020</a:t>
            </a:fld>
            <a:endParaRPr lang="en-US" dirty="0"/>
          </a:p>
        </p:txBody>
      </p:sp>
      <p:sp>
        <p:nvSpPr>
          <p:cNvPr id="5" name="Footer Placeholder 4">
            <a:extLst>
              <a:ext uri="{FF2B5EF4-FFF2-40B4-BE49-F238E27FC236}">
                <a16:creationId xmlns:a16="http://schemas.microsoft.com/office/drawing/2014/main" id="{75712D0A-CC29-874E-B6B3-31BAEAFC3DC9}"/>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6" name="Slide Number Placeholder 5">
            <a:extLst>
              <a:ext uri="{FF2B5EF4-FFF2-40B4-BE49-F238E27FC236}">
                <a16:creationId xmlns:a16="http://schemas.microsoft.com/office/drawing/2014/main" id="{06E541A6-5DBB-7A43-B226-184EA507D3C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595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B360-00AA-7E43-BA62-E80B569FB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17595-731A-A148-8D4E-A83BCC3DAF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5BD89-BE0F-4748-A500-9D5FC29BC879}"/>
              </a:ext>
            </a:extLst>
          </p:cNvPr>
          <p:cNvSpPr>
            <a:spLocks noGrp="1"/>
          </p:cNvSpPr>
          <p:nvPr>
            <p:ph type="dt" sz="half" idx="10"/>
          </p:nvPr>
        </p:nvSpPr>
        <p:spPr/>
        <p:txBody>
          <a:bodyPr/>
          <a:lstStyle/>
          <a:p>
            <a:fld id="{36B78746-7FE8-9848-BE7D-8AF497FF7F32}" type="datetime1">
              <a:rPr lang="en-US" smtClean="0"/>
              <a:t>6/19/2020</a:t>
            </a:fld>
            <a:endParaRPr lang="en-US" dirty="0"/>
          </a:p>
        </p:txBody>
      </p:sp>
      <p:sp>
        <p:nvSpPr>
          <p:cNvPr id="5" name="Footer Placeholder 4">
            <a:extLst>
              <a:ext uri="{FF2B5EF4-FFF2-40B4-BE49-F238E27FC236}">
                <a16:creationId xmlns:a16="http://schemas.microsoft.com/office/drawing/2014/main" id="{56C7E852-F92D-B64D-8C64-DB77F2E91F33}"/>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6" name="Slide Number Placeholder 5">
            <a:extLst>
              <a:ext uri="{FF2B5EF4-FFF2-40B4-BE49-F238E27FC236}">
                <a16:creationId xmlns:a16="http://schemas.microsoft.com/office/drawing/2014/main" id="{0D36BA01-1A85-5D49-8972-29DBAE2E90B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240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11B2-A79F-2343-A1F9-7082F21EC6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23C31-EBB8-4E49-A9AD-44758E89E7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D3FD4F-6A98-EA40-91FD-5900DC680825}"/>
              </a:ext>
            </a:extLst>
          </p:cNvPr>
          <p:cNvSpPr>
            <a:spLocks noGrp="1"/>
          </p:cNvSpPr>
          <p:nvPr>
            <p:ph type="dt" sz="half" idx="10"/>
          </p:nvPr>
        </p:nvSpPr>
        <p:spPr/>
        <p:txBody>
          <a:bodyPr/>
          <a:lstStyle/>
          <a:p>
            <a:fld id="{8F879181-EEF5-764B-BAB2-024294FBA457}" type="datetime1">
              <a:rPr lang="en-US" smtClean="0"/>
              <a:t>6/19/2020</a:t>
            </a:fld>
            <a:endParaRPr lang="en-US" dirty="0"/>
          </a:p>
        </p:txBody>
      </p:sp>
      <p:sp>
        <p:nvSpPr>
          <p:cNvPr id="5" name="Footer Placeholder 4">
            <a:extLst>
              <a:ext uri="{FF2B5EF4-FFF2-40B4-BE49-F238E27FC236}">
                <a16:creationId xmlns:a16="http://schemas.microsoft.com/office/drawing/2014/main" id="{80068F44-8337-2043-836D-D533A701041C}"/>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6" name="Slide Number Placeholder 5">
            <a:extLst>
              <a:ext uri="{FF2B5EF4-FFF2-40B4-BE49-F238E27FC236}">
                <a16:creationId xmlns:a16="http://schemas.microsoft.com/office/drawing/2014/main" id="{6097A993-4FCD-AF48-B2D4-C04DCA49A0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985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71AC-183D-2243-9B2A-88A5A3920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53ECA-8D91-784F-AEAB-DF2EB0B033F4}"/>
              </a:ext>
            </a:extLst>
          </p:cNvPr>
          <p:cNvSpPr>
            <a:spLocks noGrp="1"/>
          </p:cNvSpPr>
          <p:nvPr>
            <p:ph sz="half" idx="1"/>
          </p:nvPr>
        </p:nvSpPr>
        <p:spPr>
          <a:xfrm>
            <a:off x="838200" y="2772075"/>
            <a:ext cx="5181600" cy="34048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70B057-E79F-AB44-AB97-0A7F9E347C1E}"/>
              </a:ext>
            </a:extLst>
          </p:cNvPr>
          <p:cNvSpPr>
            <a:spLocks noGrp="1"/>
          </p:cNvSpPr>
          <p:nvPr>
            <p:ph sz="half" idx="2"/>
          </p:nvPr>
        </p:nvSpPr>
        <p:spPr>
          <a:xfrm>
            <a:off x="6172200" y="2772075"/>
            <a:ext cx="5181600" cy="3404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84192AA-0175-6441-8FB9-2643274B478C}"/>
              </a:ext>
            </a:extLst>
          </p:cNvPr>
          <p:cNvSpPr>
            <a:spLocks noGrp="1"/>
          </p:cNvSpPr>
          <p:nvPr>
            <p:ph type="dt" sz="half" idx="10"/>
          </p:nvPr>
        </p:nvSpPr>
        <p:spPr/>
        <p:txBody>
          <a:bodyPr/>
          <a:lstStyle/>
          <a:p>
            <a:fld id="{61AD99DA-212E-E742-B2E6-461C0F2C39AB}" type="datetime1">
              <a:rPr lang="en-US" smtClean="0"/>
              <a:t>6/19/2020</a:t>
            </a:fld>
            <a:endParaRPr lang="en-US" dirty="0"/>
          </a:p>
        </p:txBody>
      </p:sp>
      <p:sp>
        <p:nvSpPr>
          <p:cNvPr id="6" name="Footer Placeholder 5">
            <a:extLst>
              <a:ext uri="{FF2B5EF4-FFF2-40B4-BE49-F238E27FC236}">
                <a16:creationId xmlns:a16="http://schemas.microsoft.com/office/drawing/2014/main" id="{78B74D23-9F76-8543-9369-0C65325FD866}"/>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7" name="Slide Number Placeholder 6">
            <a:extLst>
              <a:ext uri="{FF2B5EF4-FFF2-40B4-BE49-F238E27FC236}">
                <a16:creationId xmlns:a16="http://schemas.microsoft.com/office/drawing/2014/main" id="{C5B10D2F-C826-5549-A43A-62EB96E6951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04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F2749-8A39-AB46-A0CD-E8A3CCB1360B}"/>
              </a:ext>
            </a:extLst>
          </p:cNvPr>
          <p:cNvSpPr>
            <a:spLocks noGrp="1"/>
          </p:cNvSpPr>
          <p:nvPr>
            <p:ph type="title"/>
          </p:nvPr>
        </p:nvSpPr>
        <p:spPr>
          <a:xfrm>
            <a:off x="839788" y="1597793"/>
            <a:ext cx="10515600" cy="77964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1B68AE-D991-744A-9F75-C923504C988B}"/>
              </a:ext>
            </a:extLst>
          </p:cNvPr>
          <p:cNvSpPr>
            <a:spLocks noGrp="1"/>
          </p:cNvSpPr>
          <p:nvPr>
            <p:ph type="body" idx="1"/>
          </p:nvPr>
        </p:nvSpPr>
        <p:spPr>
          <a:xfrm>
            <a:off x="839788" y="2377439"/>
            <a:ext cx="5157787" cy="75077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D7FFC9-0A84-6B4D-A93E-9FE173281822}"/>
              </a:ext>
            </a:extLst>
          </p:cNvPr>
          <p:cNvSpPr>
            <a:spLocks noGrp="1"/>
          </p:cNvSpPr>
          <p:nvPr>
            <p:ph sz="half" idx="2"/>
          </p:nvPr>
        </p:nvSpPr>
        <p:spPr>
          <a:xfrm>
            <a:off x="839788" y="3128211"/>
            <a:ext cx="5157787" cy="3061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E7E0240-AB73-ED43-8CA4-D50B608228C8}"/>
              </a:ext>
            </a:extLst>
          </p:cNvPr>
          <p:cNvSpPr>
            <a:spLocks noGrp="1"/>
          </p:cNvSpPr>
          <p:nvPr>
            <p:ph type="body" sz="quarter" idx="3"/>
          </p:nvPr>
        </p:nvSpPr>
        <p:spPr>
          <a:xfrm>
            <a:off x="6172200" y="2377439"/>
            <a:ext cx="5183188" cy="750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D4A7DE-0238-3B48-8AB0-3AAD504E9314}"/>
              </a:ext>
            </a:extLst>
          </p:cNvPr>
          <p:cNvSpPr>
            <a:spLocks noGrp="1"/>
          </p:cNvSpPr>
          <p:nvPr>
            <p:ph sz="quarter" idx="4"/>
          </p:nvPr>
        </p:nvSpPr>
        <p:spPr>
          <a:xfrm>
            <a:off x="6172200" y="3128211"/>
            <a:ext cx="5183188" cy="30614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D3C0635-8B03-0C42-B6B8-90734E55625C}"/>
              </a:ext>
            </a:extLst>
          </p:cNvPr>
          <p:cNvSpPr>
            <a:spLocks noGrp="1"/>
          </p:cNvSpPr>
          <p:nvPr>
            <p:ph type="dt" sz="half" idx="10"/>
          </p:nvPr>
        </p:nvSpPr>
        <p:spPr/>
        <p:txBody>
          <a:bodyPr/>
          <a:lstStyle/>
          <a:p>
            <a:fld id="{50B22D92-A589-8D46-81BB-3BF0C4E35570}" type="datetime1">
              <a:rPr lang="en-US" smtClean="0"/>
              <a:t>6/19/2020</a:t>
            </a:fld>
            <a:endParaRPr lang="en-US" dirty="0"/>
          </a:p>
        </p:txBody>
      </p:sp>
      <p:sp>
        <p:nvSpPr>
          <p:cNvPr id="8" name="Footer Placeholder 7">
            <a:extLst>
              <a:ext uri="{FF2B5EF4-FFF2-40B4-BE49-F238E27FC236}">
                <a16:creationId xmlns:a16="http://schemas.microsoft.com/office/drawing/2014/main" id="{76F49058-5C3C-6E42-8765-7937DE452EF2}"/>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9" name="Slide Number Placeholder 8">
            <a:extLst>
              <a:ext uri="{FF2B5EF4-FFF2-40B4-BE49-F238E27FC236}">
                <a16:creationId xmlns:a16="http://schemas.microsoft.com/office/drawing/2014/main" id="{4EEB3629-223A-FF45-99D4-4A6C5F76CB2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27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266-5F38-3444-9055-308F8D7035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B38BDF-9359-A649-AA27-6BC29D0CEDE9}"/>
              </a:ext>
            </a:extLst>
          </p:cNvPr>
          <p:cNvSpPr>
            <a:spLocks noGrp="1"/>
          </p:cNvSpPr>
          <p:nvPr>
            <p:ph type="dt" sz="half" idx="10"/>
          </p:nvPr>
        </p:nvSpPr>
        <p:spPr/>
        <p:txBody>
          <a:bodyPr/>
          <a:lstStyle/>
          <a:p>
            <a:fld id="{6496E166-7465-7141-86A3-BF33A1A8CF26}" type="datetime1">
              <a:rPr lang="en-US" smtClean="0"/>
              <a:t>6/19/2020</a:t>
            </a:fld>
            <a:endParaRPr lang="en-US" dirty="0"/>
          </a:p>
        </p:txBody>
      </p:sp>
      <p:sp>
        <p:nvSpPr>
          <p:cNvPr id="4" name="Footer Placeholder 3">
            <a:extLst>
              <a:ext uri="{FF2B5EF4-FFF2-40B4-BE49-F238E27FC236}">
                <a16:creationId xmlns:a16="http://schemas.microsoft.com/office/drawing/2014/main" id="{2B9FC35C-4807-564B-A3BA-2FC6ED8BDF24}"/>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5" name="Slide Number Placeholder 4">
            <a:extLst>
              <a:ext uri="{FF2B5EF4-FFF2-40B4-BE49-F238E27FC236}">
                <a16:creationId xmlns:a16="http://schemas.microsoft.com/office/drawing/2014/main" id="{74D42D04-D4CC-5341-82CA-DE83B8D56CB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735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266-5F38-3444-9055-308F8D70355F}"/>
              </a:ext>
            </a:extLst>
          </p:cNvPr>
          <p:cNvSpPr>
            <a:spLocks noGrp="1"/>
          </p:cNvSpPr>
          <p:nvPr>
            <p:ph type="title" hasCustomPrompt="1"/>
          </p:nvPr>
        </p:nvSpPr>
        <p:spPr/>
        <p:txBody>
          <a:bodyPr/>
          <a:lstStyle/>
          <a:p>
            <a:r>
              <a:rPr lang="en-US" dirty="0"/>
              <a:t>Applications</a:t>
            </a:r>
          </a:p>
        </p:txBody>
      </p:sp>
      <p:sp>
        <p:nvSpPr>
          <p:cNvPr id="3" name="Date Placeholder 2">
            <a:extLst>
              <a:ext uri="{FF2B5EF4-FFF2-40B4-BE49-F238E27FC236}">
                <a16:creationId xmlns:a16="http://schemas.microsoft.com/office/drawing/2014/main" id="{ECB38BDF-9359-A649-AA27-6BC29D0CEDE9}"/>
              </a:ext>
            </a:extLst>
          </p:cNvPr>
          <p:cNvSpPr>
            <a:spLocks noGrp="1"/>
          </p:cNvSpPr>
          <p:nvPr>
            <p:ph type="dt" sz="half" idx="10"/>
          </p:nvPr>
        </p:nvSpPr>
        <p:spPr/>
        <p:txBody>
          <a:bodyPr/>
          <a:lstStyle/>
          <a:p>
            <a:fld id="{6496E166-7465-7141-86A3-BF33A1A8CF26}" type="datetime1">
              <a:rPr lang="en-US" smtClean="0"/>
              <a:t>6/19/2020</a:t>
            </a:fld>
            <a:endParaRPr lang="en-US" dirty="0"/>
          </a:p>
        </p:txBody>
      </p:sp>
      <p:sp>
        <p:nvSpPr>
          <p:cNvPr id="4" name="Footer Placeholder 3">
            <a:extLst>
              <a:ext uri="{FF2B5EF4-FFF2-40B4-BE49-F238E27FC236}">
                <a16:creationId xmlns:a16="http://schemas.microsoft.com/office/drawing/2014/main" id="{2B9FC35C-4807-564B-A3BA-2FC6ED8BDF24}"/>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5" name="Slide Number Placeholder 4">
            <a:extLst>
              <a:ext uri="{FF2B5EF4-FFF2-40B4-BE49-F238E27FC236}">
                <a16:creationId xmlns:a16="http://schemas.microsoft.com/office/drawing/2014/main" id="{74D42D04-D4CC-5341-82CA-DE83B8D56CB2}"/>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60A71DAA-9EF6-EF46-8D3E-C2BF16CF2BB4}"/>
              </a:ext>
            </a:extLst>
          </p:cNvPr>
          <p:cNvPicPr>
            <a:picLocks noChangeAspect="1"/>
          </p:cNvPicPr>
          <p:nvPr userDrawn="1"/>
        </p:nvPicPr>
        <p:blipFill>
          <a:blip r:embed="rId2"/>
          <a:stretch>
            <a:fillRect/>
          </a:stretch>
        </p:blipFill>
        <p:spPr>
          <a:xfrm>
            <a:off x="838200" y="2842393"/>
            <a:ext cx="1056675" cy="1046213"/>
          </a:xfrm>
          <a:prstGeom prst="rect">
            <a:avLst/>
          </a:prstGeom>
        </p:spPr>
      </p:pic>
      <p:pic>
        <p:nvPicPr>
          <p:cNvPr id="9" name="Picture 8">
            <a:extLst>
              <a:ext uri="{FF2B5EF4-FFF2-40B4-BE49-F238E27FC236}">
                <a16:creationId xmlns:a16="http://schemas.microsoft.com/office/drawing/2014/main" id="{816FCBCE-C3D5-4147-BF5C-CB95167E1BF6}"/>
              </a:ext>
            </a:extLst>
          </p:cNvPr>
          <p:cNvPicPr>
            <a:picLocks noChangeAspect="1"/>
          </p:cNvPicPr>
          <p:nvPr userDrawn="1"/>
        </p:nvPicPr>
        <p:blipFill>
          <a:blip r:embed="rId3"/>
          <a:stretch>
            <a:fillRect/>
          </a:stretch>
        </p:blipFill>
        <p:spPr>
          <a:xfrm>
            <a:off x="1993097" y="2842393"/>
            <a:ext cx="1056675" cy="1046213"/>
          </a:xfrm>
          <a:prstGeom prst="rect">
            <a:avLst/>
          </a:prstGeom>
        </p:spPr>
      </p:pic>
      <p:pic>
        <p:nvPicPr>
          <p:cNvPr id="13" name="Picture 12">
            <a:extLst>
              <a:ext uri="{FF2B5EF4-FFF2-40B4-BE49-F238E27FC236}">
                <a16:creationId xmlns:a16="http://schemas.microsoft.com/office/drawing/2014/main" id="{5CF405FB-5F17-9744-BCED-BA46A0DB7091}"/>
              </a:ext>
            </a:extLst>
          </p:cNvPr>
          <p:cNvPicPr>
            <a:picLocks noChangeAspect="1"/>
          </p:cNvPicPr>
          <p:nvPr userDrawn="1"/>
        </p:nvPicPr>
        <p:blipFill>
          <a:blip r:embed="rId4"/>
          <a:stretch>
            <a:fillRect/>
          </a:stretch>
        </p:blipFill>
        <p:spPr>
          <a:xfrm>
            <a:off x="4300819" y="2842392"/>
            <a:ext cx="1060453" cy="1049953"/>
          </a:xfrm>
          <a:prstGeom prst="rect">
            <a:avLst/>
          </a:prstGeom>
        </p:spPr>
      </p:pic>
      <p:pic>
        <p:nvPicPr>
          <p:cNvPr id="19" name="Picture 18">
            <a:extLst>
              <a:ext uri="{FF2B5EF4-FFF2-40B4-BE49-F238E27FC236}">
                <a16:creationId xmlns:a16="http://schemas.microsoft.com/office/drawing/2014/main" id="{BB231D33-C64F-1F44-9D9F-1AD0D6DB4641}"/>
              </a:ext>
            </a:extLst>
          </p:cNvPr>
          <p:cNvPicPr>
            <a:picLocks noChangeAspect="1"/>
          </p:cNvPicPr>
          <p:nvPr userDrawn="1"/>
        </p:nvPicPr>
        <p:blipFill>
          <a:blip r:embed="rId5"/>
          <a:stretch>
            <a:fillRect/>
          </a:stretch>
        </p:blipFill>
        <p:spPr>
          <a:xfrm>
            <a:off x="7751770" y="2842392"/>
            <a:ext cx="1055346" cy="1044897"/>
          </a:xfrm>
          <a:prstGeom prst="rect">
            <a:avLst/>
          </a:prstGeom>
        </p:spPr>
      </p:pic>
      <p:pic>
        <p:nvPicPr>
          <p:cNvPr id="21" name="Picture 20">
            <a:extLst>
              <a:ext uri="{FF2B5EF4-FFF2-40B4-BE49-F238E27FC236}">
                <a16:creationId xmlns:a16="http://schemas.microsoft.com/office/drawing/2014/main" id="{2EE1CA3C-DD85-3C40-88A8-BE8D6B1EE52A}"/>
              </a:ext>
            </a:extLst>
          </p:cNvPr>
          <p:cNvPicPr>
            <a:picLocks noChangeAspect="1"/>
          </p:cNvPicPr>
          <p:nvPr userDrawn="1"/>
        </p:nvPicPr>
        <p:blipFill>
          <a:blip r:embed="rId6"/>
          <a:stretch>
            <a:fillRect/>
          </a:stretch>
        </p:blipFill>
        <p:spPr>
          <a:xfrm>
            <a:off x="8898746" y="2842392"/>
            <a:ext cx="1073028" cy="1062403"/>
          </a:xfrm>
          <a:prstGeom prst="rect">
            <a:avLst/>
          </a:prstGeom>
        </p:spPr>
      </p:pic>
      <p:sp>
        <p:nvSpPr>
          <p:cNvPr id="22" name="TextBox 21">
            <a:extLst>
              <a:ext uri="{FF2B5EF4-FFF2-40B4-BE49-F238E27FC236}">
                <a16:creationId xmlns:a16="http://schemas.microsoft.com/office/drawing/2014/main" id="{95A04780-2D9A-404C-8370-9198271614B6}"/>
              </a:ext>
            </a:extLst>
          </p:cNvPr>
          <p:cNvSpPr txBox="1"/>
          <p:nvPr userDrawn="1"/>
        </p:nvSpPr>
        <p:spPr>
          <a:xfrm>
            <a:off x="838200" y="3958923"/>
            <a:ext cx="1056675" cy="276999"/>
          </a:xfrm>
          <a:prstGeom prst="rect">
            <a:avLst/>
          </a:prstGeom>
          <a:noFill/>
        </p:spPr>
        <p:txBody>
          <a:bodyPr wrap="square" rtlCol="0">
            <a:spAutoFit/>
          </a:bodyPr>
          <a:lstStyle/>
          <a:p>
            <a:pPr algn="ctr"/>
            <a:r>
              <a:rPr lang="en-US" sz="1200" dirty="0"/>
              <a:t>3D Printing</a:t>
            </a:r>
          </a:p>
        </p:txBody>
      </p:sp>
      <p:sp>
        <p:nvSpPr>
          <p:cNvPr id="23" name="TextBox 22">
            <a:extLst>
              <a:ext uri="{FF2B5EF4-FFF2-40B4-BE49-F238E27FC236}">
                <a16:creationId xmlns:a16="http://schemas.microsoft.com/office/drawing/2014/main" id="{F5583E70-361F-A441-87B8-24C6D60CA69B}"/>
              </a:ext>
            </a:extLst>
          </p:cNvPr>
          <p:cNvSpPr txBox="1"/>
          <p:nvPr userDrawn="1"/>
        </p:nvSpPr>
        <p:spPr>
          <a:xfrm>
            <a:off x="1993097" y="3969354"/>
            <a:ext cx="1056675" cy="276999"/>
          </a:xfrm>
          <a:prstGeom prst="rect">
            <a:avLst/>
          </a:prstGeom>
          <a:noFill/>
        </p:spPr>
        <p:txBody>
          <a:bodyPr wrap="square" rtlCol="0">
            <a:spAutoFit/>
          </a:bodyPr>
          <a:lstStyle/>
          <a:p>
            <a:pPr algn="ctr"/>
            <a:r>
              <a:rPr lang="en-US" sz="1200" dirty="0"/>
              <a:t>Automotive</a:t>
            </a:r>
          </a:p>
        </p:txBody>
      </p:sp>
      <p:sp>
        <p:nvSpPr>
          <p:cNvPr id="24" name="TextBox 23">
            <a:extLst>
              <a:ext uri="{FF2B5EF4-FFF2-40B4-BE49-F238E27FC236}">
                <a16:creationId xmlns:a16="http://schemas.microsoft.com/office/drawing/2014/main" id="{612D9D63-9C42-3F49-B7F1-AAEA037AF7C1}"/>
              </a:ext>
            </a:extLst>
          </p:cNvPr>
          <p:cNvSpPr txBox="1"/>
          <p:nvPr userDrawn="1"/>
        </p:nvSpPr>
        <p:spPr>
          <a:xfrm>
            <a:off x="3083226" y="3969354"/>
            <a:ext cx="1233066" cy="276999"/>
          </a:xfrm>
          <a:prstGeom prst="rect">
            <a:avLst/>
          </a:prstGeom>
          <a:noFill/>
        </p:spPr>
        <p:txBody>
          <a:bodyPr wrap="square" rtlCol="0">
            <a:spAutoFit/>
          </a:bodyPr>
          <a:lstStyle/>
          <a:p>
            <a:pPr algn="ctr"/>
            <a:r>
              <a:rPr lang="en-US" sz="1200"/>
              <a:t>Paper</a:t>
            </a:r>
            <a:endParaRPr lang="en-US" sz="1200" dirty="0"/>
          </a:p>
        </p:txBody>
      </p:sp>
      <p:sp>
        <p:nvSpPr>
          <p:cNvPr id="25" name="TextBox 24">
            <a:extLst>
              <a:ext uri="{FF2B5EF4-FFF2-40B4-BE49-F238E27FC236}">
                <a16:creationId xmlns:a16="http://schemas.microsoft.com/office/drawing/2014/main" id="{E4E471A8-D49D-4E45-83FC-1E8BCBDD0029}"/>
              </a:ext>
            </a:extLst>
          </p:cNvPr>
          <p:cNvSpPr txBox="1"/>
          <p:nvPr userDrawn="1"/>
        </p:nvSpPr>
        <p:spPr>
          <a:xfrm>
            <a:off x="4300819" y="3969354"/>
            <a:ext cx="1056675" cy="276999"/>
          </a:xfrm>
          <a:prstGeom prst="rect">
            <a:avLst/>
          </a:prstGeom>
          <a:noFill/>
        </p:spPr>
        <p:txBody>
          <a:bodyPr wrap="square" rtlCol="0">
            <a:spAutoFit/>
          </a:bodyPr>
          <a:lstStyle/>
          <a:p>
            <a:pPr algn="ctr"/>
            <a:r>
              <a:rPr lang="en-US" sz="1200" dirty="0"/>
              <a:t>Electronics</a:t>
            </a:r>
          </a:p>
        </p:txBody>
      </p:sp>
      <p:sp>
        <p:nvSpPr>
          <p:cNvPr id="26" name="TextBox 25">
            <a:extLst>
              <a:ext uri="{FF2B5EF4-FFF2-40B4-BE49-F238E27FC236}">
                <a16:creationId xmlns:a16="http://schemas.microsoft.com/office/drawing/2014/main" id="{3D9E7794-DC10-A046-BAE8-AA8B7E5EDC56}"/>
              </a:ext>
            </a:extLst>
          </p:cNvPr>
          <p:cNvSpPr txBox="1"/>
          <p:nvPr userDrawn="1"/>
        </p:nvSpPr>
        <p:spPr>
          <a:xfrm>
            <a:off x="5455748" y="3969354"/>
            <a:ext cx="1056675" cy="276999"/>
          </a:xfrm>
          <a:prstGeom prst="rect">
            <a:avLst/>
          </a:prstGeom>
          <a:noFill/>
        </p:spPr>
        <p:txBody>
          <a:bodyPr wrap="square" rtlCol="0">
            <a:spAutoFit/>
          </a:bodyPr>
          <a:lstStyle/>
          <a:p>
            <a:pPr algn="ctr"/>
            <a:r>
              <a:rPr lang="en-US" sz="1200" dirty="0"/>
              <a:t>Aerospace</a:t>
            </a:r>
          </a:p>
        </p:txBody>
      </p:sp>
      <p:sp>
        <p:nvSpPr>
          <p:cNvPr id="27" name="TextBox 26">
            <a:extLst>
              <a:ext uri="{FF2B5EF4-FFF2-40B4-BE49-F238E27FC236}">
                <a16:creationId xmlns:a16="http://schemas.microsoft.com/office/drawing/2014/main" id="{683C9C6C-252F-604D-84A5-C7AB7C3C6190}"/>
              </a:ext>
            </a:extLst>
          </p:cNvPr>
          <p:cNvSpPr txBox="1"/>
          <p:nvPr userDrawn="1"/>
        </p:nvSpPr>
        <p:spPr>
          <a:xfrm>
            <a:off x="6602723" y="3956869"/>
            <a:ext cx="1056675" cy="276999"/>
          </a:xfrm>
          <a:prstGeom prst="rect">
            <a:avLst/>
          </a:prstGeom>
          <a:noFill/>
        </p:spPr>
        <p:txBody>
          <a:bodyPr wrap="square" rtlCol="0">
            <a:spAutoFit/>
          </a:bodyPr>
          <a:lstStyle/>
          <a:p>
            <a:pPr algn="ctr"/>
            <a:r>
              <a:rPr lang="en-US" sz="1200" dirty="0"/>
              <a:t>Packaging</a:t>
            </a:r>
          </a:p>
        </p:txBody>
      </p:sp>
      <p:sp>
        <p:nvSpPr>
          <p:cNvPr id="28" name="TextBox 27">
            <a:extLst>
              <a:ext uri="{FF2B5EF4-FFF2-40B4-BE49-F238E27FC236}">
                <a16:creationId xmlns:a16="http://schemas.microsoft.com/office/drawing/2014/main" id="{F8BCF7B5-A6B2-2A4E-91A9-06A0CC77F06D}"/>
              </a:ext>
            </a:extLst>
          </p:cNvPr>
          <p:cNvSpPr txBox="1"/>
          <p:nvPr userDrawn="1"/>
        </p:nvSpPr>
        <p:spPr>
          <a:xfrm>
            <a:off x="7775601" y="3969353"/>
            <a:ext cx="1056675" cy="276999"/>
          </a:xfrm>
          <a:prstGeom prst="rect">
            <a:avLst/>
          </a:prstGeom>
          <a:noFill/>
        </p:spPr>
        <p:txBody>
          <a:bodyPr wrap="square" rtlCol="0">
            <a:spAutoFit/>
          </a:bodyPr>
          <a:lstStyle/>
          <a:p>
            <a:pPr algn="ctr"/>
            <a:r>
              <a:rPr lang="en-US" sz="1200" dirty="0"/>
              <a:t>Plastics</a:t>
            </a:r>
          </a:p>
        </p:txBody>
      </p:sp>
      <p:sp>
        <p:nvSpPr>
          <p:cNvPr id="29" name="TextBox 28">
            <a:extLst>
              <a:ext uri="{FF2B5EF4-FFF2-40B4-BE49-F238E27FC236}">
                <a16:creationId xmlns:a16="http://schemas.microsoft.com/office/drawing/2014/main" id="{2BAB0AC6-38CC-8447-A9DC-CD920CB26D70}"/>
              </a:ext>
            </a:extLst>
          </p:cNvPr>
          <p:cNvSpPr txBox="1"/>
          <p:nvPr userDrawn="1"/>
        </p:nvSpPr>
        <p:spPr>
          <a:xfrm>
            <a:off x="8948479" y="3956869"/>
            <a:ext cx="1056675" cy="276999"/>
          </a:xfrm>
          <a:prstGeom prst="rect">
            <a:avLst/>
          </a:prstGeom>
          <a:noFill/>
        </p:spPr>
        <p:txBody>
          <a:bodyPr wrap="square" rtlCol="0">
            <a:spAutoFit/>
          </a:bodyPr>
          <a:lstStyle/>
          <a:p>
            <a:pPr algn="ctr"/>
            <a:r>
              <a:rPr lang="en-US" sz="1200" dirty="0"/>
              <a:t>Textiles</a:t>
            </a:r>
          </a:p>
        </p:txBody>
      </p:sp>
      <p:pic>
        <p:nvPicPr>
          <p:cNvPr id="31" name="Picture 30">
            <a:extLst>
              <a:ext uri="{FF2B5EF4-FFF2-40B4-BE49-F238E27FC236}">
                <a16:creationId xmlns:a16="http://schemas.microsoft.com/office/drawing/2014/main" id="{0475338C-66DD-D54A-8B96-058240EAF580}"/>
              </a:ext>
            </a:extLst>
          </p:cNvPr>
          <p:cNvPicPr>
            <a:picLocks noChangeAspect="1"/>
          </p:cNvPicPr>
          <p:nvPr userDrawn="1"/>
        </p:nvPicPr>
        <p:blipFill>
          <a:blip r:embed="rId7"/>
          <a:stretch>
            <a:fillRect/>
          </a:stretch>
        </p:blipFill>
        <p:spPr>
          <a:xfrm>
            <a:off x="3127941" y="2842392"/>
            <a:ext cx="1138231" cy="1126962"/>
          </a:xfrm>
          <a:prstGeom prst="rect">
            <a:avLst/>
          </a:prstGeom>
        </p:spPr>
      </p:pic>
      <p:pic>
        <p:nvPicPr>
          <p:cNvPr id="33" name="Picture 32">
            <a:extLst>
              <a:ext uri="{FF2B5EF4-FFF2-40B4-BE49-F238E27FC236}">
                <a16:creationId xmlns:a16="http://schemas.microsoft.com/office/drawing/2014/main" id="{22A3E8E7-186B-A44F-8287-B4C6AA4DCC05}"/>
              </a:ext>
            </a:extLst>
          </p:cNvPr>
          <p:cNvPicPr>
            <a:picLocks noChangeAspect="1"/>
          </p:cNvPicPr>
          <p:nvPr userDrawn="1"/>
        </p:nvPicPr>
        <p:blipFill>
          <a:blip r:embed="rId8"/>
          <a:stretch>
            <a:fillRect/>
          </a:stretch>
        </p:blipFill>
        <p:spPr>
          <a:xfrm>
            <a:off x="5394968" y="2854076"/>
            <a:ext cx="1126430" cy="1115277"/>
          </a:xfrm>
          <a:prstGeom prst="rect">
            <a:avLst/>
          </a:prstGeom>
        </p:spPr>
      </p:pic>
      <p:pic>
        <p:nvPicPr>
          <p:cNvPr id="35" name="Picture 34">
            <a:extLst>
              <a:ext uri="{FF2B5EF4-FFF2-40B4-BE49-F238E27FC236}">
                <a16:creationId xmlns:a16="http://schemas.microsoft.com/office/drawing/2014/main" id="{1D486B0B-A625-FB4B-9C73-95472382B1B0}"/>
              </a:ext>
            </a:extLst>
          </p:cNvPr>
          <p:cNvPicPr>
            <a:picLocks noChangeAspect="1"/>
          </p:cNvPicPr>
          <p:nvPr userDrawn="1"/>
        </p:nvPicPr>
        <p:blipFill>
          <a:blip r:embed="rId9"/>
          <a:stretch>
            <a:fillRect/>
          </a:stretch>
        </p:blipFill>
        <p:spPr>
          <a:xfrm>
            <a:off x="6558872" y="2854076"/>
            <a:ext cx="1113821" cy="1102793"/>
          </a:xfrm>
          <a:prstGeom prst="rect">
            <a:avLst/>
          </a:prstGeom>
        </p:spPr>
      </p:pic>
      <p:sp>
        <p:nvSpPr>
          <p:cNvPr id="38" name="TextBox 37">
            <a:extLst>
              <a:ext uri="{FF2B5EF4-FFF2-40B4-BE49-F238E27FC236}">
                <a16:creationId xmlns:a16="http://schemas.microsoft.com/office/drawing/2014/main" id="{CD0CDB8D-2DE0-5F4E-A618-B171E2719CF0}"/>
              </a:ext>
            </a:extLst>
          </p:cNvPr>
          <p:cNvSpPr txBox="1"/>
          <p:nvPr userDrawn="1"/>
        </p:nvSpPr>
        <p:spPr>
          <a:xfrm>
            <a:off x="10050062" y="3969289"/>
            <a:ext cx="1056675" cy="276999"/>
          </a:xfrm>
          <a:prstGeom prst="rect">
            <a:avLst/>
          </a:prstGeom>
          <a:noFill/>
        </p:spPr>
        <p:txBody>
          <a:bodyPr wrap="square" rtlCol="0">
            <a:spAutoFit/>
          </a:bodyPr>
          <a:lstStyle/>
          <a:p>
            <a:pPr algn="ctr"/>
            <a:r>
              <a:rPr lang="en-US" sz="1200" dirty="0"/>
              <a:t>Medical</a:t>
            </a:r>
          </a:p>
        </p:txBody>
      </p:sp>
      <p:pic>
        <p:nvPicPr>
          <p:cNvPr id="8" name="Picture 7">
            <a:extLst>
              <a:ext uri="{FF2B5EF4-FFF2-40B4-BE49-F238E27FC236}">
                <a16:creationId xmlns:a16="http://schemas.microsoft.com/office/drawing/2014/main" id="{4C5E66A9-2558-834E-91DB-608C96EBA184}"/>
              </a:ext>
            </a:extLst>
          </p:cNvPr>
          <p:cNvPicPr>
            <a:picLocks noChangeAspect="1"/>
          </p:cNvPicPr>
          <p:nvPr userDrawn="1"/>
        </p:nvPicPr>
        <p:blipFill>
          <a:blip r:embed="rId10"/>
          <a:stretch>
            <a:fillRect/>
          </a:stretch>
        </p:blipFill>
        <p:spPr>
          <a:xfrm>
            <a:off x="10033169" y="2842392"/>
            <a:ext cx="1126365" cy="1115213"/>
          </a:xfrm>
          <a:prstGeom prst="rect">
            <a:avLst/>
          </a:prstGeom>
        </p:spPr>
      </p:pic>
    </p:spTree>
    <p:extLst>
      <p:ext uri="{BB962C8B-B14F-4D97-AF65-F5344CB8AC3E}">
        <p14:creationId xmlns:p14="http://schemas.microsoft.com/office/powerpoint/2010/main" val="154718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12CFF7-D6B2-BF4E-8916-A9E2187A14D4}"/>
              </a:ext>
            </a:extLst>
          </p:cNvPr>
          <p:cNvSpPr>
            <a:spLocks noGrp="1"/>
          </p:cNvSpPr>
          <p:nvPr>
            <p:ph type="dt" sz="half" idx="10"/>
          </p:nvPr>
        </p:nvSpPr>
        <p:spPr/>
        <p:txBody>
          <a:bodyPr/>
          <a:lstStyle/>
          <a:p>
            <a:fld id="{D0CE98FB-4D43-784C-BFCE-086EB46B2E64}" type="datetime1">
              <a:rPr lang="en-US" smtClean="0"/>
              <a:t>6/19/2020</a:t>
            </a:fld>
            <a:endParaRPr lang="en-US" dirty="0"/>
          </a:p>
        </p:txBody>
      </p:sp>
      <p:sp>
        <p:nvSpPr>
          <p:cNvPr id="3" name="Footer Placeholder 2">
            <a:extLst>
              <a:ext uri="{FF2B5EF4-FFF2-40B4-BE49-F238E27FC236}">
                <a16:creationId xmlns:a16="http://schemas.microsoft.com/office/drawing/2014/main" id="{9753443A-1970-0940-A12B-2D74107E601E}"/>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4" name="Slide Number Placeholder 3">
            <a:extLst>
              <a:ext uri="{FF2B5EF4-FFF2-40B4-BE49-F238E27FC236}">
                <a16:creationId xmlns:a16="http://schemas.microsoft.com/office/drawing/2014/main" id="{E1C07861-A8E3-5448-BEF8-3D09BC8C4E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495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BD20-1E85-2641-A6B7-48761654D8CF}"/>
              </a:ext>
            </a:extLst>
          </p:cNvPr>
          <p:cNvSpPr>
            <a:spLocks noGrp="1"/>
          </p:cNvSpPr>
          <p:nvPr>
            <p:ph type="title"/>
          </p:nvPr>
        </p:nvSpPr>
        <p:spPr>
          <a:xfrm>
            <a:off x="839788" y="1655544"/>
            <a:ext cx="3932237" cy="1511167"/>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2E087A-649B-3C44-A26D-934F14AB8961}"/>
              </a:ext>
            </a:extLst>
          </p:cNvPr>
          <p:cNvSpPr>
            <a:spLocks noGrp="1"/>
          </p:cNvSpPr>
          <p:nvPr>
            <p:ph idx="1"/>
          </p:nvPr>
        </p:nvSpPr>
        <p:spPr>
          <a:xfrm>
            <a:off x="5183188" y="1655544"/>
            <a:ext cx="6172200" cy="42055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678BF4-4EA4-2745-8008-97DFC2ACCA4D}"/>
              </a:ext>
            </a:extLst>
          </p:cNvPr>
          <p:cNvSpPr>
            <a:spLocks noGrp="1"/>
          </p:cNvSpPr>
          <p:nvPr>
            <p:ph type="body" sz="half" idx="2"/>
          </p:nvPr>
        </p:nvSpPr>
        <p:spPr>
          <a:xfrm>
            <a:off x="839788" y="3166712"/>
            <a:ext cx="3932237" cy="27022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E4A4C1-89E5-1143-A62C-472C99ADE790}"/>
              </a:ext>
            </a:extLst>
          </p:cNvPr>
          <p:cNvSpPr>
            <a:spLocks noGrp="1"/>
          </p:cNvSpPr>
          <p:nvPr>
            <p:ph type="dt" sz="half" idx="10"/>
          </p:nvPr>
        </p:nvSpPr>
        <p:spPr/>
        <p:txBody>
          <a:bodyPr/>
          <a:lstStyle/>
          <a:p>
            <a:fld id="{8A5FE295-F963-B84A-8461-76FC7FB92C7F}" type="datetime1">
              <a:rPr lang="en-US" smtClean="0"/>
              <a:t>6/19/2020</a:t>
            </a:fld>
            <a:endParaRPr lang="en-US" dirty="0"/>
          </a:p>
        </p:txBody>
      </p:sp>
      <p:sp>
        <p:nvSpPr>
          <p:cNvPr id="6" name="Footer Placeholder 5">
            <a:extLst>
              <a:ext uri="{FF2B5EF4-FFF2-40B4-BE49-F238E27FC236}">
                <a16:creationId xmlns:a16="http://schemas.microsoft.com/office/drawing/2014/main" id="{098E5391-FB5A-7E46-9974-3DE023D0353B}"/>
              </a:ext>
            </a:extLst>
          </p:cNvPr>
          <p:cNvSpPr>
            <a:spLocks noGrp="1"/>
          </p:cNvSpPr>
          <p:nvPr>
            <p:ph type="ftr" sz="quarter" idx="11"/>
          </p:nvPr>
        </p:nvSpPr>
        <p:spPr/>
        <p:txBody>
          <a:bodyPr/>
          <a:lstStyle/>
          <a:p>
            <a:r>
              <a:rPr lang="en-US" dirty="0"/>
              <a:t>www. </a:t>
            </a:r>
            <a:r>
              <a:rPr lang="en-US" dirty="0" err="1"/>
              <a:t>farnam-custom.com</a:t>
            </a:r>
            <a:endParaRPr lang="en-US" dirty="0"/>
          </a:p>
        </p:txBody>
      </p:sp>
      <p:sp>
        <p:nvSpPr>
          <p:cNvPr id="7" name="Slide Number Placeholder 6">
            <a:extLst>
              <a:ext uri="{FF2B5EF4-FFF2-40B4-BE49-F238E27FC236}">
                <a16:creationId xmlns:a16="http://schemas.microsoft.com/office/drawing/2014/main" id="{A7DA685D-B428-5649-BE1C-7CBFEDD63F3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252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3E4B42-C9CE-E44D-9B30-D47B38BC346F}"/>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4922579-033F-0D41-AB81-97F067C3FC42}"/>
              </a:ext>
            </a:extLst>
          </p:cNvPr>
          <p:cNvSpPr>
            <a:spLocks noGrp="1"/>
          </p:cNvSpPr>
          <p:nvPr>
            <p:ph type="title"/>
          </p:nvPr>
        </p:nvSpPr>
        <p:spPr>
          <a:xfrm>
            <a:off x="838200" y="1645920"/>
            <a:ext cx="10515600" cy="1126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C5C52-FF33-B945-9AA6-8465D6FBA11C}"/>
              </a:ext>
            </a:extLst>
          </p:cNvPr>
          <p:cNvSpPr>
            <a:spLocks noGrp="1"/>
          </p:cNvSpPr>
          <p:nvPr>
            <p:ph type="body" idx="1"/>
          </p:nvPr>
        </p:nvSpPr>
        <p:spPr>
          <a:xfrm>
            <a:off x="838200" y="2839453"/>
            <a:ext cx="10515600" cy="33375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67745E-6210-3743-BBD2-D8EBC5818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E894D-D2AC-1C4D-B53A-FBD37F31D2B2}" type="datetime1">
              <a:rPr lang="en-US" smtClean="0"/>
              <a:t>6/19/2020</a:t>
            </a:fld>
            <a:endParaRPr lang="en-US" dirty="0"/>
          </a:p>
        </p:txBody>
      </p:sp>
      <p:sp>
        <p:nvSpPr>
          <p:cNvPr id="5" name="Footer Placeholder 4">
            <a:extLst>
              <a:ext uri="{FF2B5EF4-FFF2-40B4-BE49-F238E27FC236}">
                <a16:creationId xmlns:a16="http://schemas.microsoft.com/office/drawing/2014/main" id="{DB469004-C53F-0A4A-8F78-9C8EE606C2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 </a:t>
            </a:r>
            <a:r>
              <a:rPr lang="en-US" dirty="0" err="1"/>
              <a:t>farnam-custom.com</a:t>
            </a:r>
            <a:endParaRPr lang="en-US" dirty="0"/>
          </a:p>
        </p:txBody>
      </p:sp>
      <p:sp>
        <p:nvSpPr>
          <p:cNvPr id="6" name="Slide Number Placeholder 5">
            <a:extLst>
              <a:ext uri="{FF2B5EF4-FFF2-40B4-BE49-F238E27FC236}">
                <a16:creationId xmlns:a16="http://schemas.microsoft.com/office/drawing/2014/main" id="{F2402BA4-D79C-DD43-AA40-BA51881FB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pic>
        <p:nvPicPr>
          <p:cNvPr id="10" name="Picture 9">
            <a:extLst>
              <a:ext uri="{FF2B5EF4-FFF2-40B4-BE49-F238E27FC236}">
                <a16:creationId xmlns:a16="http://schemas.microsoft.com/office/drawing/2014/main" id="{2DF9EC32-DA6D-E14A-961B-0DE1F5C58226}"/>
              </a:ext>
            </a:extLst>
          </p:cNvPr>
          <p:cNvPicPr>
            <a:picLocks noChangeAspect="1"/>
          </p:cNvPicPr>
          <p:nvPr userDrawn="1"/>
        </p:nvPicPr>
        <p:blipFill>
          <a:blip r:embed="rId15"/>
          <a:stretch>
            <a:fillRect/>
          </a:stretch>
        </p:blipFill>
        <p:spPr>
          <a:xfrm>
            <a:off x="838200" y="297697"/>
            <a:ext cx="1951104" cy="1060235"/>
          </a:xfrm>
          <a:prstGeom prst="rect">
            <a:avLst/>
          </a:prstGeom>
        </p:spPr>
      </p:pic>
    </p:spTree>
    <p:extLst>
      <p:ext uri="{BB962C8B-B14F-4D97-AF65-F5344CB8AC3E}">
        <p14:creationId xmlns:p14="http://schemas.microsoft.com/office/powerpoint/2010/main" val="353743205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54" r:id="rId7"/>
    <p:sldLayoutId id="2147483849" r:id="rId8"/>
    <p:sldLayoutId id="2147483850" r:id="rId9"/>
    <p:sldLayoutId id="2147483851" r:id="rId10"/>
    <p:sldLayoutId id="2147483852" r:id="rId11"/>
    <p:sldLayoutId id="2147483853" r:id="rId12"/>
  </p:sldLayoutIdLst>
  <p:hf sldNum="0" hdr="0" dt="0"/>
  <p:txStyles>
    <p:titleStyle>
      <a:lvl1pPr algn="l" defTabSz="914400" rtl="0" eaLnBrk="1" latinLnBrk="0" hangingPunct="1">
        <a:lnSpc>
          <a:spcPct val="90000"/>
        </a:lnSpc>
        <a:spcBef>
          <a:spcPct val="0"/>
        </a:spcBef>
        <a:buNone/>
        <a:defRPr sz="4400" b="0" i="1" kern="1200" baseline="0">
          <a:solidFill>
            <a:schemeClr val="tx1"/>
          </a:solidFill>
          <a:latin typeface="Univia Pro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support@tutcosureheat.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B95550-7FEA-B24B-B556-41F4D22A6CF1}"/>
              </a:ext>
            </a:extLst>
          </p:cNvPr>
          <p:cNvPicPr>
            <a:picLocks noChangeAspect="1"/>
          </p:cNvPicPr>
          <p:nvPr/>
        </p:nvPicPr>
        <p:blipFill>
          <a:blip r:embed="rId2"/>
          <a:stretch>
            <a:fillRect/>
          </a:stretch>
        </p:blipFill>
        <p:spPr>
          <a:xfrm>
            <a:off x="0" y="-36701"/>
            <a:ext cx="12192000" cy="7013614"/>
          </a:xfrm>
          <a:prstGeom prst="rect">
            <a:avLst/>
          </a:prstGeom>
        </p:spPr>
      </p:pic>
      <p:sp>
        <p:nvSpPr>
          <p:cNvPr id="7" name="Title 6">
            <a:extLst>
              <a:ext uri="{FF2B5EF4-FFF2-40B4-BE49-F238E27FC236}">
                <a16:creationId xmlns:a16="http://schemas.microsoft.com/office/drawing/2014/main" id="{E8CBD705-138F-B44E-B167-B3F154E6EF30}"/>
              </a:ext>
            </a:extLst>
          </p:cNvPr>
          <p:cNvSpPr>
            <a:spLocks noGrp="1"/>
          </p:cNvSpPr>
          <p:nvPr>
            <p:ph type="ctrTitle"/>
          </p:nvPr>
        </p:nvSpPr>
        <p:spPr>
          <a:xfrm>
            <a:off x="798584" y="1560403"/>
            <a:ext cx="5461462" cy="2387600"/>
          </a:xfrm>
        </p:spPr>
        <p:txBody>
          <a:bodyPr>
            <a:normAutofit/>
          </a:bodyPr>
          <a:lstStyle/>
          <a:p>
            <a:pPr algn="l"/>
            <a:r>
              <a:rPr lang="en-US" sz="3600" dirty="0">
                <a:solidFill>
                  <a:schemeClr val="bg1"/>
                </a:solidFill>
              </a:rPr>
              <a:t>Advanced Closed-Loop System Control for </a:t>
            </a:r>
            <a:br>
              <a:rPr lang="en-US" sz="3600" dirty="0">
                <a:solidFill>
                  <a:schemeClr val="bg1"/>
                </a:solidFill>
              </a:rPr>
            </a:br>
            <a:r>
              <a:rPr lang="en-US" sz="3600" dirty="0">
                <a:solidFill>
                  <a:schemeClr val="bg1"/>
                </a:solidFill>
              </a:rPr>
              <a:t>High Temperature Process Heaters</a:t>
            </a:r>
          </a:p>
        </p:txBody>
      </p:sp>
      <p:sp>
        <p:nvSpPr>
          <p:cNvPr id="5" name="Footer Placeholder 4">
            <a:extLst>
              <a:ext uri="{FF2B5EF4-FFF2-40B4-BE49-F238E27FC236}">
                <a16:creationId xmlns:a16="http://schemas.microsoft.com/office/drawing/2014/main" id="{52E0BE18-33F3-8345-BEEF-3051D09C3505}"/>
              </a:ext>
            </a:extLst>
          </p:cNvPr>
          <p:cNvSpPr>
            <a:spLocks noGrp="1"/>
          </p:cNvSpPr>
          <p:nvPr>
            <p:ph type="ftr" sz="quarter" idx="11"/>
          </p:nvPr>
        </p:nvSpPr>
        <p:spPr/>
        <p:txBody>
          <a:bodyPr/>
          <a:lstStyle/>
          <a:p>
            <a:r>
              <a:rPr lang="en-US" dirty="0"/>
              <a:t>www. </a:t>
            </a:r>
            <a:r>
              <a:rPr lang="en-US"/>
              <a:t>tutcosureheat.com</a:t>
            </a:r>
            <a:endParaRPr lang="en-US" dirty="0"/>
          </a:p>
        </p:txBody>
      </p:sp>
      <p:pic>
        <p:nvPicPr>
          <p:cNvPr id="14" name="Picture 13">
            <a:extLst>
              <a:ext uri="{FF2B5EF4-FFF2-40B4-BE49-F238E27FC236}">
                <a16:creationId xmlns:a16="http://schemas.microsoft.com/office/drawing/2014/main" id="{2867E499-19BF-E540-803C-C7ECBFB5A008}"/>
              </a:ext>
            </a:extLst>
          </p:cNvPr>
          <p:cNvPicPr>
            <a:picLocks noChangeAspect="1"/>
          </p:cNvPicPr>
          <p:nvPr/>
        </p:nvPicPr>
        <p:blipFill>
          <a:blip r:embed="rId3"/>
          <a:stretch>
            <a:fillRect/>
          </a:stretch>
        </p:blipFill>
        <p:spPr>
          <a:xfrm>
            <a:off x="899323" y="488197"/>
            <a:ext cx="1974371" cy="1072206"/>
          </a:xfrm>
          <a:prstGeom prst="rect">
            <a:avLst/>
          </a:prstGeom>
        </p:spPr>
      </p:pic>
    </p:spTree>
    <p:extLst>
      <p:ext uri="{BB962C8B-B14F-4D97-AF65-F5344CB8AC3E}">
        <p14:creationId xmlns:p14="http://schemas.microsoft.com/office/powerpoint/2010/main" val="181193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r>
              <a:rPr lang="en-US" sz="3600" dirty="0">
                <a:solidFill>
                  <a:srgbClr val="C00000"/>
                </a:solidFill>
              </a:rPr>
              <a:t>Local Control</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p:txBody>
          <a:bodyPr>
            <a:normAutofit/>
          </a:bodyPr>
          <a:lstStyle/>
          <a:p>
            <a:pPr marL="0" indent="0">
              <a:buNone/>
            </a:pPr>
            <a:r>
              <a:rPr lang="en-US" dirty="0"/>
              <a:t>The controller features an illuminated start button, a stop button, and illuminated over-temperature alarm button, that provide local control from the front of the unit. An emergency stop button can be added on the front panel for an additional fee.</a:t>
            </a:r>
          </a:p>
          <a:p>
            <a:pPr marL="0" indent="0">
              <a:buNone/>
            </a:pPr>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17" name="Content Placeholder 16">
            <a:extLst>
              <a:ext uri="{FF2B5EF4-FFF2-40B4-BE49-F238E27FC236}">
                <a16:creationId xmlns:a16="http://schemas.microsoft.com/office/drawing/2014/main" id="{A7E4CDC0-86AB-7249-809A-3FB59D76733C}"/>
              </a:ext>
            </a:extLst>
          </p:cNvPr>
          <p:cNvPicPr>
            <a:picLocks noGrp="1" noChangeAspect="1"/>
          </p:cNvPicPr>
          <p:nvPr>
            <p:ph sz="half" idx="2"/>
          </p:nvPr>
        </p:nvPicPr>
        <p:blipFill>
          <a:blip r:embed="rId2"/>
          <a:stretch>
            <a:fillRect/>
          </a:stretch>
        </p:blipFill>
        <p:spPr>
          <a:xfrm>
            <a:off x="6301465" y="1082460"/>
            <a:ext cx="4865063" cy="5197718"/>
          </a:xfrm>
        </p:spPr>
      </p:pic>
    </p:spTree>
    <p:extLst>
      <p:ext uri="{BB962C8B-B14F-4D97-AF65-F5344CB8AC3E}">
        <p14:creationId xmlns:p14="http://schemas.microsoft.com/office/powerpoint/2010/main" val="80092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r>
              <a:rPr lang="en-US" sz="3600" dirty="0">
                <a:solidFill>
                  <a:srgbClr val="C00000"/>
                </a:solidFill>
              </a:rPr>
              <a:t>Remote Control </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p:txBody>
          <a:bodyPr>
            <a:normAutofit fontScale="92500" lnSpcReduction="10000"/>
          </a:bodyPr>
          <a:lstStyle/>
          <a:p>
            <a:pPr marL="0" indent="0">
              <a:buNone/>
            </a:pPr>
            <a:r>
              <a:rPr lang="en-US" dirty="0"/>
              <a:t>The panel can also operate in Remote Mode using the selector switch inside the panel and wiring in customer supplied start and stop  buttons as detailed on the wiring diagram. </a:t>
            </a:r>
          </a:p>
          <a:p>
            <a:pPr marL="0" indent="0">
              <a:buNone/>
            </a:pPr>
            <a:r>
              <a:rPr lang="en-US" dirty="0"/>
              <a:t>The panel also includes terminals to install a Remote E-Stop or other stop function, if required, at no additional cost.</a:t>
            </a:r>
          </a:p>
          <a:p>
            <a:pPr marL="0" indent="0">
              <a:buNone/>
            </a:pPr>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8" name="Content Placeholder 8">
            <a:extLst>
              <a:ext uri="{FF2B5EF4-FFF2-40B4-BE49-F238E27FC236}">
                <a16:creationId xmlns:a16="http://schemas.microsoft.com/office/drawing/2014/main" id="{91C3A8B7-0A77-4C24-A8C9-4643B08EF064}"/>
              </a:ext>
            </a:extLst>
          </p:cNvPr>
          <p:cNvPicPr>
            <a:picLocks noGrp="1" noChangeAspect="1"/>
          </p:cNvPicPr>
          <p:nvPr>
            <p:ph sz="half" idx="2"/>
          </p:nvPr>
        </p:nvPicPr>
        <p:blipFill>
          <a:blip r:embed="rId2"/>
          <a:stretch>
            <a:fillRect/>
          </a:stretch>
        </p:blipFill>
        <p:spPr>
          <a:xfrm>
            <a:off x="6301822" y="313327"/>
            <a:ext cx="4540250" cy="3405188"/>
          </a:xfrm>
        </p:spPr>
      </p:pic>
      <p:sp>
        <p:nvSpPr>
          <p:cNvPr id="9" name="Oval 8">
            <a:extLst>
              <a:ext uri="{FF2B5EF4-FFF2-40B4-BE49-F238E27FC236}">
                <a16:creationId xmlns:a16="http://schemas.microsoft.com/office/drawing/2014/main" id="{A9422BF5-B2FE-490C-926E-23698FC82F75}"/>
              </a:ext>
            </a:extLst>
          </p:cNvPr>
          <p:cNvSpPr/>
          <p:nvPr/>
        </p:nvSpPr>
        <p:spPr>
          <a:xfrm>
            <a:off x="7484214" y="1538199"/>
            <a:ext cx="1149862" cy="1126156"/>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8C79B2F-4044-4193-83CF-FE7E94F87B10}"/>
              </a:ext>
            </a:extLst>
          </p:cNvPr>
          <p:cNvCxnSpPr>
            <a:cxnSpLocks/>
          </p:cNvCxnSpPr>
          <p:nvPr/>
        </p:nvCxnSpPr>
        <p:spPr>
          <a:xfrm flipV="1">
            <a:off x="6019800" y="2464908"/>
            <a:ext cx="1563848" cy="1168841"/>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BA616DD-4A26-4870-9B05-900BAC6DE0FC}"/>
              </a:ext>
            </a:extLst>
          </p:cNvPr>
          <p:cNvCxnSpPr>
            <a:cxnSpLocks/>
          </p:cNvCxnSpPr>
          <p:nvPr/>
        </p:nvCxnSpPr>
        <p:spPr>
          <a:xfrm flipV="1">
            <a:off x="6019800" y="3232408"/>
            <a:ext cx="1563848" cy="2000988"/>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AB46AB-AA39-45EF-80B8-28D96C1D4548}"/>
              </a:ext>
            </a:extLst>
          </p:cNvPr>
          <p:cNvCxnSpPr>
            <a:cxnSpLocks/>
          </p:cNvCxnSpPr>
          <p:nvPr/>
        </p:nvCxnSpPr>
        <p:spPr>
          <a:xfrm flipV="1">
            <a:off x="6019800" y="3124568"/>
            <a:ext cx="1278622" cy="525154"/>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D0809AA-1E6B-4388-B74A-F71433859242}"/>
              </a:ext>
            </a:extLst>
          </p:cNvPr>
          <p:cNvPicPr>
            <a:picLocks noChangeAspect="1"/>
          </p:cNvPicPr>
          <p:nvPr/>
        </p:nvPicPr>
        <p:blipFill>
          <a:blip r:embed="rId3"/>
          <a:stretch>
            <a:fillRect/>
          </a:stretch>
        </p:blipFill>
        <p:spPr>
          <a:xfrm>
            <a:off x="7493603" y="3787309"/>
            <a:ext cx="4614250" cy="2943696"/>
          </a:xfrm>
          <a:prstGeom prst="rect">
            <a:avLst/>
          </a:prstGeom>
        </p:spPr>
      </p:pic>
    </p:spTree>
    <p:extLst>
      <p:ext uri="{BB962C8B-B14F-4D97-AF65-F5344CB8AC3E}">
        <p14:creationId xmlns:p14="http://schemas.microsoft.com/office/powerpoint/2010/main" val="287314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r>
              <a:rPr lang="en-US" sz="3600" dirty="0">
                <a:solidFill>
                  <a:srgbClr val="C00000"/>
                </a:solidFill>
              </a:rPr>
              <a:t>Temperature controller</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a:xfrm>
            <a:off x="838200" y="2772075"/>
            <a:ext cx="5334000" cy="3404887"/>
          </a:xfrm>
        </p:spPr>
        <p:txBody>
          <a:bodyPr/>
          <a:lstStyle/>
          <a:p>
            <a:pPr marL="0" indent="0">
              <a:buNone/>
            </a:pPr>
            <a:r>
              <a:rPr lang="en-US" dirty="0"/>
              <a:t>The installed Eurotherm Series EPC3000 Temperature Controller provides high performance heater control. It is simple to operate with quick start codes, automatic help text, custom text messages, and </a:t>
            </a:r>
            <a:br>
              <a:rPr lang="en-US" dirty="0"/>
            </a:br>
            <a:r>
              <a:rPr lang="en-US" dirty="0"/>
              <a:t>auto-tuning.</a:t>
            </a:r>
          </a:p>
          <a:p>
            <a:pPr marL="0" indent="0">
              <a:buNone/>
            </a:pPr>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8">
            <a:extLst>
              <a:ext uri="{FF2B5EF4-FFF2-40B4-BE49-F238E27FC236}">
                <a16:creationId xmlns:a16="http://schemas.microsoft.com/office/drawing/2014/main" id="{EE636FAD-DDF3-FB4A-9C86-779460DEA95E}"/>
              </a:ext>
            </a:extLst>
          </p:cNvPr>
          <p:cNvPicPr>
            <a:picLocks noGrp="1" noChangeAspect="1"/>
          </p:cNvPicPr>
          <p:nvPr>
            <p:ph sz="half" idx="2"/>
          </p:nvPr>
        </p:nvPicPr>
        <p:blipFill>
          <a:blip r:embed="rId2"/>
          <a:stretch>
            <a:fillRect/>
          </a:stretch>
        </p:blipFill>
        <p:spPr>
          <a:xfrm>
            <a:off x="6384783" y="1645920"/>
            <a:ext cx="5112894" cy="3405188"/>
          </a:xfrm>
        </p:spPr>
      </p:pic>
    </p:spTree>
    <p:extLst>
      <p:ext uri="{BB962C8B-B14F-4D97-AF65-F5344CB8AC3E}">
        <p14:creationId xmlns:p14="http://schemas.microsoft.com/office/powerpoint/2010/main" val="235790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br>
              <a:rPr lang="en-US" sz="3600" dirty="0">
                <a:solidFill>
                  <a:srgbClr val="C00000"/>
                </a:solidFill>
              </a:rPr>
            </a:br>
            <a:r>
              <a:rPr lang="en-US" sz="3600" dirty="0">
                <a:solidFill>
                  <a:srgbClr val="C00000"/>
                </a:solidFill>
              </a:rPr>
              <a:t>Heater control connections</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a:xfrm>
            <a:off x="838200" y="2951463"/>
            <a:ext cx="5059261" cy="3225499"/>
          </a:xfrm>
        </p:spPr>
        <p:txBody>
          <a:bodyPr/>
          <a:lstStyle/>
          <a:p>
            <a:r>
              <a:rPr lang="en-US" dirty="0"/>
              <a:t>Thermocouples</a:t>
            </a:r>
          </a:p>
          <a:p>
            <a:r>
              <a:rPr lang="en-US" dirty="0"/>
              <a:t>Start and stop</a:t>
            </a:r>
          </a:p>
          <a:p>
            <a:r>
              <a:rPr lang="en-US" dirty="0"/>
              <a:t>Over-temperature alarm</a:t>
            </a:r>
          </a:p>
          <a:p>
            <a:r>
              <a:rPr lang="en-US" dirty="0"/>
              <a:t>Remote E-Stop </a:t>
            </a:r>
          </a:p>
          <a:p>
            <a:r>
              <a:rPr lang="en-US" dirty="0"/>
              <a:t>Other Functional Stop Command </a:t>
            </a:r>
            <a:r>
              <a:rPr lang="en-US" sz="2400" i="1" dirty="0"/>
              <a:t>(</a:t>
            </a:r>
            <a:r>
              <a:rPr lang="en-US" sz="2400" i="1" dirty="0" err="1"/>
              <a:t>ie</a:t>
            </a:r>
            <a:r>
              <a:rPr lang="en-US" sz="2400" i="1" dirty="0"/>
              <a:t>. Flow Switch)</a:t>
            </a:r>
            <a:endParaRPr lang="en-US" i="1"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11" name="Content Placeholder 10">
            <a:extLst>
              <a:ext uri="{FF2B5EF4-FFF2-40B4-BE49-F238E27FC236}">
                <a16:creationId xmlns:a16="http://schemas.microsoft.com/office/drawing/2014/main" id="{4006A76A-21C6-7D45-B173-D7AF1A05FF58}"/>
              </a:ext>
            </a:extLst>
          </p:cNvPr>
          <p:cNvPicPr>
            <a:picLocks noGrp="1" noChangeAspect="1"/>
          </p:cNvPicPr>
          <p:nvPr>
            <p:ph sz="half" idx="2"/>
          </p:nvPr>
        </p:nvPicPr>
        <p:blipFill>
          <a:blip r:embed="rId2"/>
          <a:stretch>
            <a:fillRect/>
          </a:stretch>
        </p:blipFill>
        <p:spPr>
          <a:xfrm>
            <a:off x="7163011" y="2208998"/>
            <a:ext cx="4190789" cy="2791066"/>
          </a:xfrm>
        </p:spPr>
      </p:pic>
    </p:spTree>
    <p:extLst>
      <p:ext uri="{BB962C8B-B14F-4D97-AF65-F5344CB8AC3E}">
        <p14:creationId xmlns:p14="http://schemas.microsoft.com/office/powerpoint/2010/main" val="127677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fontScale="90000"/>
          </a:bodyPr>
          <a:lstStyle/>
          <a:p>
            <a:br>
              <a:rPr lang="en-US" sz="3600" dirty="0">
                <a:solidFill>
                  <a:srgbClr val="C00000"/>
                </a:solidFill>
              </a:rPr>
            </a:br>
            <a:r>
              <a:rPr lang="en-US" sz="3600" dirty="0">
                <a:solidFill>
                  <a:srgbClr val="C00000"/>
                </a:solidFill>
              </a:rPr>
              <a:t>Controller Model F078135 (30 AMPS)</a:t>
            </a:r>
            <a:br>
              <a:rPr lang="en-US" sz="3600" dirty="0">
                <a:solidFill>
                  <a:srgbClr val="C00000"/>
                </a:solidFill>
              </a:rPr>
            </a:br>
            <a:r>
              <a:rPr lang="en-US" sz="3600" dirty="0">
                <a:solidFill>
                  <a:srgbClr val="C00000"/>
                </a:solidFill>
              </a:rPr>
              <a:t>Compatible Heaters:</a:t>
            </a:r>
            <a:br>
              <a:rPr lang="en-US" dirty="0">
                <a:solidFill>
                  <a:srgbClr val="C00000"/>
                </a:solidFill>
              </a:rPr>
            </a:br>
            <a:endParaRPr lang="en-US" sz="3600" dirty="0">
              <a:solidFill>
                <a:srgbClr val="C00000"/>
              </a:solidFill>
            </a:endParaRPr>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a:xfrm>
            <a:off x="838198" y="2951463"/>
            <a:ext cx="7626293" cy="3404887"/>
          </a:xfrm>
        </p:spPr>
        <p:txBody>
          <a:bodyPr>
            <a:normAutofit/>
          </a:bodyPr>
          <a:lstStyle/>
          <a:p>
            <a:pPr marL="0" indent="0">
              <a:buNone/>
            </a:pPr>
            <a:r>
              <a:rPr lang="en-US" sz="2400" dirty="0"/>
              <a:t>F074723 - </a:t>
            </a:r>
            <a:r>
              <a:rPr lang="en-US" sz="2400" dirty="0">
                <a:latin typeface="+mj-lt"/>
              </a:rPr>
              <a:t>Max Air Heaters</a:t>
            </a:r>
            <a:br>
              <a:rPr lang="en-US" sz="2400" dirty="0"/>
            </a:br>
            <a:r>
              <a:rPr lang="en-US" sz="2400" dirty="0"/>
              <a:t>F074724 - </a:t>
            </a:r>
            <a:r>
              <a:rPr lang="en-US" sz="2400" dirty="0">
                <a:latin typeface="+mj-lt"/>
              </a:rPr>
              <a:t>Max Air Heaters</a:t>
            </a:r>
            <a:br>
              <a:rPr lang="en-US" sz="2400" dirty="0"/>
            </a:br>
            <a:r>
              <a:rPr lang="en-US" sz="2400" dirty="0"/>
              <a:t>F038823 - </a:t>
            </a:r>
            <a:r>
              <a:rPr lang="en-US" sz="2400" dirty="0">
                <a:latin typeface="+mj-lt"/>
              </a:rPr>
              <a:t>Threaded Inline Air Heaters</a:t>
            </a:r>
            <a:br>
              <a:rPr lang="en-US" sz="2400" dirty="0"/>
            </a:br>
            <a:r>
              <a:rPr lang="en-US" sz="2400" dirty="0"/>
              <a:t>F038824 - </a:t>
            </a:r>
            <a:r>
              <a:rPr lang="en-US" sz="2400" dirty="0">
                <a:latin typeface="+mj-lt"/>
              </a:rPr>
              <a:t>Threaded Inline Air Heaters</a:t>
            </a:r>
            <a:br>
              <a:rPr lang="en-US" sz="2400" dirty="0"/>
            </a:br>
            <a:r>
              <a:rPr lang="en-US" sz="2400" dirty="0"/>
              <a:t>F038825 - </a:t>
            </a:r>
            <a:r>
              <a:rPr lang="en-US" sz="2400" dirty="0">
                <a:latin typeface="+mj-lt"/>
              </a:rPr>
              <a:t>Threaded Inline Air Heaters</a:t>
            </a:r>
            <a:br>
              <a:rPr lang="en-US" sz="2400" dirty="0"/>
            </a:br>
            <a:r>
              <a:rPr lang="en-US" sz="2400" dirty="0"/>
              <a:t>F038826 - </a:t>
            </a:r>
            <a:r>
              <a:rPr lang="en-US" sz="2400" dirty="0">
                <a:latin typeface="+mj-lt"/>
              </a:rPr>
              <a:t>Threaded Inline Air Heaters</a:t>
            </a:r>
            <a:br>
              <a:rPr lang="en-US" sz="2400" dirty="0"/>
            </a:br>
            <a:r>
              <a:rPr lang="en-US" sz="2400" dirty="0"/>
              <a:t>F077065 - </a:t>
            </a:r>
            <a:r>
              <a:rPr lang="en-US" sz="2400" dirty="0">
                <a:latin typeface="+mj-lt"/>
              </a:rPr>
              <a:t>Threaded Inline Air Heaters</a:t>
            </a:r>
            <a:br>
              <a:rPr lang="en-US" dirty="0"/>
            </a:br>
            <a:endParaRPr lang="en-US" dirty="0"/>
          </a:p>
          <a:p>
            <a:pPr marL="0" indent="0">
              <a:buNone/>
            </a:pPr>
            <a:r>
              <a:rPr lang="en-US" dirty="0"/>
              <a:t>* Any Heater up to 24 amp maximum load </a:t>
            </a:r>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sp>
        <p:nvSpPr>
          <p:cNvPr id="12" name="Content Placeholder 4">
            <a:extLst>
              <a:ext uri="{FF2B5EF4-FFF2-40B4-BE49-F238E27FC236}">
                <a16:creationId xmlns:a16="http://schemas.microsoft.com/office/drawing/2014/main" id="{2C388A24-F4FB-4C47-B6F7-9B0FA0B168DA}"/>
              </a:ext>
            </a:extLst>
          </p:cNvPr>
          <p:cNvSpPr txBox="1">
            <a:spLocks/>
          </p:cNvSpPr>
          <p:nvPr/>
        </p:nvSpPr>
        <p:spPr>
          <a:xfrm>
            <a:off x="6096000" y="2951463"/>
            <a:ext cx="5051157" cy="3315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F077028 - </a:t>
            </a:r>
            <a:r>
              <a:rPr lang="en-US" sz="2400" dirty="0">
                <a:latin typeface="+mj-lt"/>
              </a:rPr>
              <a:t>Threaded Inline Air Heaters</a:t>
            </a:r>
            <a:br>
              <a:rPr lang="en-US" sz="2400" dirty="0"/>
            </a:br>
            <a:r>
              <a:rPr lang="en-US" sz="2400" dirty="0"/>
              <a:t>F076418 - </a:t>
            </a:r>
            <a:r>
              <a:rPr lang="en-US" sz="2400" dirty="0">
                <a:latin typeface="+mj-lt"/>
              </a:rPr>
              <a:t>Threaded Inline Air Heaters</a:t>
            </a:r>
            <a:br>
              <a:rPr lang="en-US" sz="2400" dirty="0"/>
            </a:br>
            <a:r>
              <a:rPr lang="en-US" sz="2400" dirty="0"/>
              <a:t>F074726 - </a:t>
            </a:r>
            <a:r>
              <a:rPr lang="en-US" sz="2400" dirty="0">
                <a:latin typeface="+mj-lt"/>
              </a:rPr>
              <a:t>Max Air Heaters</a:t>
            </a:r>
            <a:br>
              <a:rPr lang="en-US" sz="2400" dirty="0"/>
            </a:br>
            <a:r>
              <a:rPr lang="en-US" sz="2400" dirty="0"/>
              <a:t>F074728 - </a:t>
            </a:r>
            <a:r>
              <a:rPr lang="en-US" sz="2400" dirty="0">
                <a:latin typeface="+mj-lt"/>
              </a:rPr>
              <a:t>Max Air Heaters</a:t>
            </a:r>
            <a:br>
              <a:rPr lang="en-US" sz="2400" dirty="0"/>
            </a:br>
            <a:r>
              <a:rPr lang="en-US" sz="2400" dirty="0"/>
              <a:t>F074731 - </a:t>
            </a:r>
            <a:r>
              <a:rPr lang="en-US" sz="2400" dirty="0">
                <a:latin typeface="+mj-lt"/>
              </a:rPr>
              <a:t>Max Air Heaters</a:t>
            </a:r>
            <a:br>
              <a:rPr lang="en-US" sz="2400" dirty="0"/>
            </a:br>
            <a:r>
              <a:rPr lang="en-US" sz="2400" dirty="0"/>
              <a:t>F074734 - </a:t>
            </a:r>
            <a:r>
              <a:rPr lang="en-US" sz="2400" dirty="0">
                <a:latin typeface="+mj-lt"/>
              </a:rPr>
              <a:t>Max Air Heaters</a:t>
            </a:r>
            <a:br>
              <a:rPr lang="en-US" sz="2400" dirty="0"/>
            </a:br>
            <a:r>
              <a:rPr lang="en-US" sz="2400" dirty="0"/>
              <a:t>F077083 - </a:t>
            </a:r>
            <a:r>
              <a:rPr lang="en-US" sz="2400" dirty="0">
                <a:latin typeface="+mj-lt"/>
              </a:rPr>
              <a:t>Max HT Heaters</a:t>
            </a:r>
          </a:p>
        </p:txBody>
      </p:sp>
    </p:spTree>
    <p:extLst>
      <p:ext uri="{BB962C8B-B14F-4D97-AF65-F5344CB8AC3E}">
        <p14:creationId xmlns:p14="http://schemas.microsoft.com/office/powerpoint/2010/main" val="339081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fontScale="90000"/>
          </a:bodyPr>
          <a:lstStyle/>
          <a:p>
            <a:br>
              <a:rPr lang="en-US" sz="3600" dirty="0">
                <a:solidFill>
                  <a:srgbClr val="C00000"/>
                </a:solidFill>
              </a:rPr>
            </a:br>
            <a:r>
              <a:rPr lang="en-US" sz="3600" dirty="0">
                <a:solidFill>
                  <a:srgbClr val="C00000"/>
                </a:solidFill>
              </a:rPr>
              <a:t>Controller Model ​F078136 (60 AMPS)</a:t>
            </a:r>
            <a:br>
              <a:rPr lang="en-US" sz="3600" dirty="0">
                <a:solidFill>
                  <a:srgbClr val="C00000"/>
                </a:solidFill>
              </a:rPr>
            </a:br>
            <a:r>
              <a:rPr lang="en-US" sz="3600" dirty="0">
                <a:solidFill>
                  <a:srgbClr val="C00000"/>
                </a:solidFill>
              </a:rPr>
              <a:t>Compatible Heaters:</a:t>
            </a:r>
            <a:br>
              <a:rPr lang="en-US" dirty="0"/>
            </a:b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a:xfrm>
            <a:off x="838199" y="2951463"/>
            <a:ext cx="5986202" cy="3225499"/>
          </a:xfrm>
        </p:spPr>
        <p:txBody>
          <a:bodyPr>
            <a:normAutofit fontScale="92500" lnSpcReduction="10000"/>
          </a:bodyPr>
          <a:lstStyle/>
          <a:p>
            <a:pPr marL="0" indent="0">
              <a:buNone/>
            </a:pPr>
            <a:r>
              <a:rPr lang="en-US" sz="2600" dirty="0"/>
              <a:t>F074728 - </a:t>
            </a:r>
            <a:r>
              <a:rPr lang="en-US" sz="2600" dirty="0">
                <a:latin typeface="+mj-lt"/>
              </a:rPr>
              <a:t>Max Air Heaters</a:t>
            </a:r>
            <a:br>
              <a:rPr lang="en-US" sz="2600" dirty="0"/>
            </a:br>
            <a:r>
              <a:rPr lang="en-US" sz="2600" dirty="0"/>
              <a:t>F074732 - </a:t>
            </a:r>
            <a:r>
              <a:rPr lang="en-US" sz="2600" dirty="0">
                <a:latin typeface="+mj-lt"/>
              </a:rPr>
              <a:t>Max Air Heaters</a:t>
            </a:r>
            <a:br>
              <a:rPr lang="en-US" sz="2600" dirty="0"/>
            </a:br>
            <a:r>
              <a:rPr lang="en-US" sz="2600" dirty="0"/>
              <a:t>F074736 - </a:t>
            </a:r>
            <a:r>
              <a:rPr lang="en-US" sz="2600" dirty="0">
                <a:latin typeface="+mj-lt"/>
              </a:rPr>
              <a:t>Max Air Heaters</a:t>
            </a:r>
            <a:br>
              <a:rPr lang="en-US" sz="2600" dirty="0"/>
            </a:br>
            <a:r>
              <a:rPr lang="en-US" sz="2600" dirty="0"/>
              <a:t>F077081 - </a:t>
            </a:r>
            <a:r>
              <a:rPr lang="en-US" sz="2600" dirty="0">
                <a:latin typeface="+mj-lt"/>
              </a:rPr>
              <a:t>Max HT Heaters</a:t>
            </a:r>
            <a:br>
              <a:rPr lang="en-US" sz="2600" dirty="0"/>
            </a:br>
            <a:r>
              <a:rPr lang="en-US" sz="2600" dirty="0"/>
              <a:t>F077085 - </a:t>
            </a:r>
            <a:r>
              <a:rPr lang="en-US" sz="2600" dirty="0">
                <a:latin typeface="+mj-lt"/>
              </a:rPr>
              <a:t>Max HT Heaters</a:t>
            </a:r>
            <a:br>
              <a:rPr lang="en-US" sz="2600" dirty="0"/>
            </a:br>
            <a:r>
              <a:rPr lang="en-US" sz="2600" dirty="0"/>
              <a:t>F063007 - </a:t>
            </a:r>
            <a:r>
              <a:rPr lang="en-US" sz="2600" dirty="0">
                <a:latin typeface="+mj-lt"/>
              </a:rPr>
              <a:t>Threaded Inline Air Heaters*</a:t>
            </a:r>
          </a:p>
          <a:p>
            <a:pPr marL="0" indent="0">
              <a:buNone/>
            </a:pPr>
            <a:r>
              <a:rPr lang="en-US" sz="1400" dirty="0"/>
              <a:t>(*3PH configuration only)</a:t>
            </a:r>
          </a:p>
          <a:p>
            <a:endParaRPr lang="en-US" dirty="0"/>
          </a:p>
          <a:p>
            <a:r>
              <a:rPr lang="en-US" dirty="0"/>
              <a:t>Any Heater up to 48 amp maximum load </a:t>
            </a:r>
          </a:p>
          <a:p>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7">
            <a:extLst>
              <a:ext uri="{FF2B5EF4-FFF2-40B4-BE49-F238E27FC236}">
                <a16:creationId xmlns:a16="http://schemas.microsoft.com/office/drawing/2014/main" id="{14F1C0C3-8A97-E44A-B607-C76E9AD0E8BF}"/>
              </a:ext>
            </a:extLst>
          </p:cNvPr>
          <p:cNvPicPr>
            <a:picLocks noGrp="1" noChangeAspect="1"/>
          </p:cNvPicPr>
          <p:nvPr>
            <p:ph sz="half" idx="2"/>
          </p:nvPr>
        </p:nvPicPr>
        <p:blipFill>
          <a:blip r:embed="rId2"/>
          <a:stretch>
            <a:fillRect/>
          </a:stretch>
        </p:blipFill>
        <p:spPr>
          <a:xfrm>
            <a:off x="6824401" y="1968283"/>
            <a:ext cx="3990662" cy="3967568"/>
          </a:xfrm>
        </p:spPr>
      </p:pic>
    </p:spTree>
    <p:extLst>
      <p:ext uri="{BB962C8B-B14F-4D97-AF65-F5344CB8AC3E}">
        <p14:creationId xmlns:p14="http://schemas.microsoft.com/office/powerpoint/2010/main" val="68113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8A7E86-FB2B-9045-9B59-70CEFFEF70FB}"/>
              </a:ext>
            </a:extLst>
          </p:cNvPr>
          <p:cNvPicPr>
            <a:picLocks noChangeAspect="1"/>
          </p:cNvPicPr>
          <p:nvPr/>
        </p:nvPicPr>
        <p:blipFill>
          <a:blip r:embed="rId2"/>
          <a:stretch>
            <a:fillRect/>
          </a:stretch>
        </p:blipFill>
        <p:spPr>
          <a:xfrm>
            <a:off x="0" y="-70058"/>
            <a:ext cx="12192000" cy="7013614"/>
          </a:xfrm>
          <a:prstGeom prst="rect">
            <a:avLst/>
          </a:prstGeom>
        </p:spPr>
      </p:pic>
      <p:pic>
        <p:nvPicPr>
          <p:cNvPr id="9" name="Picture 8">
            <a:extLst>
              <a:ext uri="{FF2B5EF4-FFF2-40B4-BE49-F238E27FC236}">
                <a16:creationId xmlns:a16="http://schemas.microsoft.com/office/drawing/2014/main" id="{15AB5AD2-5DBE-B34B-B4DF-5862BB83C4E9}"/>
              </a:ext>
            </a:extLst>
          </p:cNvPr>
          <p:cNvPicPr>
            <a:picLocks noChangeAspect="1"/>
          </p:cNvPicPr>
          <p:nvPr/>
        </p:nvPicPr>
        <p:blipFill>
          <a:blip r:embed="rId3"/>
          <a:stretch>
            <a:fillRect/>
          </a:stretch>
        </p:blipFill>
        <p:spPr>
          <a:xfrm>
            <a:off x="899323" y="488197"/>
            <a:ext cx="1974371" cy="1072206"/>
          </a:xfrm>
          <a:prstGeom prst="rect">
            <a:avLst/>
          </a:prstGeom>
        </p:spPr>
      </p:pic>
      <p:sp>
        <p:nvSpPr>
          <p:cNvPr id="5" name="Footer Placeholder 4">
            <a:extLst>
              <a:ext uri="{FF2B5EF4-FFF2-40B4-BE49-F238E27FC236}">
                <a16:creationId xmlns:a16="http://schemas.microsoft.com/office/drawing/2014/main" id="{52E0BE18-33F3-8345-BEEF-3051D09C3505}"/>
              </a:ext>
            </a:extLst>
          </p:cNvPr>
          <p:cNvSpPr>
            <a:spLocks noGrp="1"/>
          </p:cNvSpPr>
          <p:nvPr>
            <p:ph type="ftr" sz="quarter" idx="11"/>
          </p:nvPr>
        </p:nvSpPr>
        <p:spPr/>
        <p:txBody>
          <a:bodyPr/>
          <a:lstStyle/>
          <a:p>
            <a:r>
              <a:rPr lang="en-US" dirty="0"/>
              <a:t>www. </a:t>
            </a:r>
            <a:r>
              <a:rPr lang="en-US" dirty="0" err="1"/>
              <a:t>tutcosureheat.com</a:t>
            </a:r>
            <a:endParaRPr lang="en-US" dirty="0"/>
          </a:p>
        </p:txBody>
      </p:sp>
      <p:sp>
        <p:nvSpPr>
          <p:cNvPr id="4" name="TextBox 3">
            <a:extLst>
              <a:ext uri="{FF2B5EF4-FFF2-40B4-BE49-F238E27FC236}">
                <a16:creationId xmlns:a16="http://schemas.microsoft.com/office/drawing/2014/main" id="{5DC66F94-B13D-8F4E-BAF7-186B0D2DFC05}"/>
              </a:ext>
            </a:extLst>
          </p:cNvPr>
          <p:cNvSpPr txBox="1"/>
          <p:nvPr/>
        </p:nvSpPr>
        <p:spPr>
          <a:xfrm>
            <a:off x="830321" y="2175641"/>
            <a:ext cx="4918842" cy="1908215"/>
          </a:xfrm>
          <a:prstGeom prst="rect">
            <a:avLst/>
          </a:prstGeom>
          <a:noFill/>
        </p:spPr>
        <p:txBody>
          <a:bodyPr wrap="square" rtlCol="0">
            <a:spAutoFit/>
          </a:bodyPr>
          <a:lstStyle/>
          <a:p>
            <a:r>
              <a:rPr lang="en-US" sz="2000" dirty="0" err="1">
                <a:solidFill>
                  <a:schemeClr val="bg1"/>
                </a:solidFill>
              </a:rPr>
              <a:t>Tutco-SureHeat</a:t>
            </a:r>
            <a:r>
              <a:rPr lang="en-US" sz="2000" dirty="0">
                <a:solidFill>
                  <a:schemeClr val="bg1"/>
                </a:solidFill>
              </a:rPr>
              <a:t> </a:t>
            </a:r>
            <a:br>
              <a:rPr lang="en-US" sz="2000" dirty="0">
                <a:solidFill>
                  <a:schemeClr val="bg1"/>
                </a:solidFill>
              </a:rPr>
            </a:br>
            <a:r>
              <a:rPr lang="en-US" sz="2000" dirty="0"/>
              <a:t>22 Industrial Drive</a:t>
            </a:r>
            <a:br>
              <a:rPr lang="en-US" sz="2000" dirty="0"/>
            </a:br>
            <a:r>
              <a:rPr lang="en-US" sz="2000" dirty="0"/>
              <a:t>Exeter, NH 03833</a:t>
            </a:r>
            <a:br>
              <a:rPr lang="en-US" sz="2000" dirty="0"/>
            </a:br>
            <a:r>
              <a:rPr lang="en-US" sz="2000" dirty="0">
                <a:solidFill>
                  <a:schemeClr val="bg1"/>
                </a:solidFill>
              </a:rPr>
              <a:t>Phone 1-800-258-8290 </a:t>
            </a:r>
          </a:p>
          <a:p>
            <a:r>
              <a:rPr lang="en-US" sz="2000" dirty="0" err="1">
                <a:solidFill>
                  <a:schemeClr val="bg1"/>
                </a:solidFill>
              </a:rPr>
              <a:t>www.tutcosureheat.com</a:t>
            </a:r>
            <a:endParaRPr lang="en-US" sz="2000" dirty="0">
              <a:solidFill>
                <a:schemeClr val="bg1"/>
              </a:solidFill>
            </a:endParaRPr>
          </a:p>
          <a:p>
            <a:endParaRPr lang="en-US" dirty="0"/>
          </a:p>
        </p:txBody>
      </p:sp>
    </p:spTree>
    <p:extLst>
      <p:ext uri="{BB962C8B-B14F-4D97-AF65-F5344CB8AC3E}">
        <p14:creationId xmlns:p14="http://schemas.microsoft.com/office/powerpoint/2010/main" val="195586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r>
              <a:rPr lang="en-US" sz="3600" dirty="0">
                <a:solidFill>
                  <a:srgbClr val="C00000"/>
                </a:solidFill>
              </a:rPr>
              <a:t>Closed-Loop Solution</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p:txBody>
          <a:bodyPr>
            <a:normAutofit/>
          </a:bodyPr>
          <a:lstStyle/>
          <a:p>
            <a:pPr marL="0" indent="0">
              <a:buNone/>
            </a:pPr>
            <a:r>
              <a:rPr lang="en-US" dirty="0"/>
              <a:t>The new and improved closed-loop control panel solutions from Tutco SureHeat, combines the latest advances in heater controls and safety features.</a:t>
            </a:r>
          </a:p>
          <a:p>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8">
            <a:extLst>
              <a:ext uri="{FF2B5EF4-FFF2-40B4-BE49-F238E27FC236}">
                <a16:creationId xmlns:a16="http://schemas.microsoft.com/office/drawing/2014/main" id="{BA271A9F-5740-A742-BD76-3C95FB33B228}"/>
              </a:ext>
            </a:extLst>
          </p:cNvPr>
          <p:cNvPicPr>
            <a:picLocks noGrp="1" noChangeAspect="1"/>
          </p:cNvPicPr>
          <p:nvPr>
            <p:ph sz="half" idx="2"/>
          </p:nvPr>
        </p:nvPicPr>
        <p:blipFill>
          <a:blip r:embed="rId2"/>
          <a:stretch>
            <a:fillRect/>
          </a:stretch>
        </p:blipFill>
        <p:spPr>
          <a:xfrm>
            <a:off x="6240906" y="1645920"/>
            <a:ext cx="5112894" cy="3405188"/>
          </a:xfrm>
        </p:spPr>
      </p:pic>
    </p:spTree>
    <p:extLst>
      <p:ext uri="{BB962C8B-B14F-4D97-AF65-F5344CB8AC3E}">
        <p14:creationId xmlns:p14="http://schemas.microsoft.com/office/powerpoint/2010/main" val="165743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4159F-EFE0-F941-9B81-2C212E63D673}"/>
              </a:ext>
            </a:extLst>
          </p:cNvPr>
          <p:cNvSpPr>
            <a:spLocks noGrp="1"/>
          </p:cNvSpPr>
          <p:nvPr>
            <p:ph type="title"/>
          </p:nvPr>
        </p:nvSpPr>
        <p:spPr>
          <a:xfrm>
            <a:off x="831850" y="1709738"/>
            <a:ext cx="10515600" cy="1141527"/>
          </a:xfrm>
        </p:spPr>
        <p:txBody>
          <a:bodyPr>
            <a:normAutofit/>
          </a:bodyPr>
          <a:lstStyle/>
          <a:p>
            <a:r>
              <a:rPr lang="en-US" sz="3600" dirty="0">
                <a:solidFill>
                  <a:srgbClr val="C00000"/>
                </a:solidFill>
              </a:rPr>
              <a:t>Applications</a:t>
            </a:r>
            <a:br>
              <a:rPr lang="en-US" sz="3600" dirty="0">
                <a:solidFill>
                  <a:srgbClr val="C00000"/>
                </a:solidFill>
              </a:rPr>
            </a:br>
            <a:endParaRPr lang="en-US" sz="3600" dirty="0"/>
          </a:p>
        </p:txBody>
      </p:sp>
      <p:sp>
        <p:nvSpPr>
          <p:cNvPr id="5" name="Text Placeholder 4">
            <a:extLst>
              <a:ext uri="{FF2B5EF4-FFF2-40B4-BE49-F238E27FC236}">
                <a16:creationId xmlns:a16="http://schemas.microsoft.com/office/drawing/2014/main" id="{139958F1-7C8F-5647-BDD7-455471BEDA6B}"/>
              </a:ext>
            </a:extLst>
          </p:cNvPr>
          <p:cNvSpPr>
            <a:spLocks noGrp="1"/>
          </p:cNvSpPr>
          <p:nvPr>
            <p:ph type="body" idx="1"/>
          </p:nvPr>
        </p:nvSpPr>
        <p:spPr>
          <a:xfrm>
            <a:off x="831850" y="2518757"/>
            <a:ext cx="5610514" cy="3412260"/>
          </a:xfrm>
        </p:spPr>
        <p:txBody>
          <a:bodyPr>
            <a:normAutofit/>
          </a:bodyPr>
          <a:lstStyle/>
          <a:p>
            <a:r>
              <a:rPr lang="en-US" sz="2800" dirty="0">
                <a:solidFill>
                  <a:schemeClr val="tx1"/>
                </a:solidFill>
              </a:rPr>
              <a:t>The controllers are ideal for industrial facilities and OEM solutions that need to meet required industry safety standards, maintain accurate control, and connect to the latest communication options for critical systems control.</a:t>
            </a:r>
          </a:p>
          <a:p>
            <a:endParaRPr lang="en-US" sz="2800" dirty="0"/>
          </a:p>
        </p:txBody>
      </p:sp>
      <p:sp>
        <p:nvSpPr>
          <p:cNvPr id="3" name="Footer Placeholder 2">
            <a:extLst>
              <a:ext uri="{FF2B5EF4-FFF2-40B4-BE49-F238E27FC236}">
                <a16:creationId xmlns:a16="http://schemas.microsoft.com/office/drawing/2014/main" id="{4060F87D-981C-7348-AA7B-1E292E923549}"/>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7" name="Picture 6">
            <a:extLst>
              <a:ext uri="{FF2B5EF4-FFF2-40B4-BE49-F238E27FC236}">
                <a16:creationId xmlns:a16="http://schemas.microsoft.com/office/drawing/2014/main" id="{42EBFF57-A32F-2C47-BBE9-4B567A18993B}"/>
              </a:ext>
            </a:extLst>
          </p:cNvPr>
          <p:cNvPicPr>
            <a:picLocks noChangeAspect="1"/>
          </p:cNvPicPr>
          <p:nvPr/>
        </p:nvPicPr>
        <p:blipFill>
          <a:blip r:embed="rId2"/>
          <a:stretch>
            <a:fillRect/>
          </a:stretch>
        </p:blipFill>
        <p:spPr>
          <a:xfrm>
            <a:off x="6096000" y="603789"/>
            <a:ext cx="5080000" cy="4953000"/>
          </a:xfrm>
          <a:prstGeom prst="rect">
            <a:avLst/>
          </a:prstGeom>
        </p:spPr>
      </p:pic>
    </p:spTree>
    <p:extLst>
      <p:ext uri="{BB962C8B-B14F-4D97-AF65-F5344CB8AC3E}">
        <p14:creationId xmlns:p14="http://schemas.microsoft.com/office/powerpoint/2010/main" val="64366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br>
              <a:rPr lang="en-US" sz="3600" dirty="0">
                <a:solidFill>
                  <a:srgbClr val="C00000"/>
                </a:solidFill>
              </a:rPr>
            </a:br>
            <a:r>
              <a:rPr lang="en-US" sz="3600" dirty="0">
                <a:solidFill>
                  <a:srgbClr val="C00000"/>
                </a:solidFill>
              </a:rPr>
              <a:t>What’s in the Box?</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a:xfrm>
            <a:off x="838200" y="2951463"/>
            <a:ext cx="5181600" cy="3225499"/>
          </a:xfrm>
        </p:spPr>
        <p:txBody>
          <a:bodyPr/>
          <a:lstStyle/>
          <a:p>
            <a:r>
              <a:rPr lang="en-US" dirty="0"/>
              <a:t>Instruction manuals</a:t>
            </a:r>
          </a:p>
          <a:p>
            <a:r>
              <a:rPr lang="en-US" dirty="0"/>
              <a:t>Transformer tap hardware</a:t>
            </a:r>
          </a:p>
          <a:p>
            <a:r>
              <a:rPr lang="en-US" dirty="0"/>
              <a:t>Wiring diagram</a:t>
            </a:r>
          </a:p>
          <a:p>
            <a:r>
              <a:rPr lang="en-US" dirty="0"/>
              <a:t>Panel design drawings</a:t>
            </a:r>
          </a:p>
          <a:p>
            <a:r>
              <a:rPr lang="en-US" dirty="0"/>
              <a:t>Bill of materials</a:t>
            </a:r>
          </a:p>
          <a:p>
            <a:r>
              <a:rPr lang="en-US" dirty="0"/>
              <a:t>Wall mounting brackets</a:t>
            </a:r>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8">
            <a:extLst>
              <a:ext uri="{FF2B5EF4-FFF2-40B4-BE49-F238E27FC236}">
                <a16:creationId xmlns:a16="http://schemas.microsoft.com/office/drawing/2014/main" id="{747E1FDF-0408-D54B-96B5-BD7987441ECB}"/>
              </a:ext>
            </a:extLst>
          </p:cNvPr>
          <p:cNvPicPr>
            <a:picLocks noGrp="1" noChangeAspect="1"/>
          </p:cNvPicPr>
          <p:nvPr>
            <p:ph sz="half" idx="2"/>
          </p:nvPr>
        </p:nvPicPr>
        <p:blipFill>
          <a:blip r:embed="rId2"/>
          <a:stretch>
            <a:fillRect/>
          </a:stretch>
        </p:blipFill>
        <p:spPr>
          <a:xfrm>
            <a:off x="5038986" y="1557579"/>
            <a:ext cx="6567407" cy="4378271"/>
          </a:xfrm>
        </p:spPr>
      </p:pic>
    </p:spTree>
    <p:extLst>
      <p:ext uri="{BB962C8B-B14F-4D97-AF65-F5344CB8AC3E}">
        <p14:creationId xmlns:p14="http://schemas.microsoft.com/office/powerpoint/2010/main" val="2629556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r>
              <a:rPr lang="en-US" sz="3600" dirty="0">
                <a:solidFill>
                  <a:srgbClr val="C00000"/>
                </a:solidFill>
              </a:rPr>
              <a:t>Key Features</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p:txBody>
          <a:bodyPr>
            <a:normAutofit fontScale="77500" lnSpcReduction="20000"/>
          </a:bodyPr>
          <a:lstStyle/>
          <a:p>
            <a:r>
              <a:rPr lang="en-US" dirty="0"/>
              <a:t>NEMA 12 Painted Steel Enclosure</a:t>
            </a:r>
          </a:p>
          <a:p>
            <a:r>
              <a:rPr lang="en-US" dirty="0"/>
              <a:t>240V to 480V in single and three phase, in 30A (24 FLA) or 60A (48 FLA) configurations</a:t>
            </a:r>
          </a:p>
          <a:p>
            <a:r>
              <a:rPr lang="en-US" dirty="0"/>
              <a:t>24”H x 24”W x 10”D </a:t>
            </a:r>
            <a:br>
              <a:rPr lang="en-US" dirty="0"/>
            </a:br>
            <a:r>
              <a:rPr lang="en-US" dirty="0"/>
              <a:t>(610mm x 610mm x 254mm) </a:t>
            </a:r>
          </a:p>
          <a:p>
            <a:r>
              <a:rPr lang="en-US" dirty="0"/>
              <a:t>UL 508A, RoHS</a:t>
            </a:r>
          </a:p>
          <a:p>
            <a:r>
              <a:rPr lang="en-US" dirty="0"/>
              <a:t>Ethernet Connection via Eurotherm </a:t>
            </a:r>
            <a:br>
              <a:rPr lang="en-US" dirty="0"/>
            </a:br>
            <a:r>
              <a:rPr lang="en-US" dirty="0"/>
              <a:t>Temperature Controller</a:t>
            </a:r>
          </a:p>
          <a:p>
            <a:r>
              <a:rPr lang="en-US" dirty="0"/>
              <a:t>Custom features available for additional fees, contact </a:t>
            </a:r>
            <a:r>
              <a:rPr lang="en-US" dirty="0">
                <a:hlinkClick r:id="rId2"/>
              </a:rPr>
              <a:t>support </a:t>
            </a:r>
            <a:r>
              <a:rPr lang="en-US" dirty="0"/>
              <a:t>for details</a:t>
            </a:r>
          </a:p>
          <a:p>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8" name="Content Placeholder 7">
            <a:extLst>
              <a:ext uri="{FF2B5EF4-FFF2-40B4-BE49-F238E27FC236}">
                <a16:creationId xmlns:a16="http://schemas.microsoft.com/office/drawing/2014/main" id="{417F8752-3869-1740-B01D-B327F6E96ACE}"/>
              </a:ext>
            </a:extLst>
          </p:cNvPr>
          <p:cNvPicPr>
            <a:picLocks noGrp="1" noChangeAspect="1"/>
          </p:cNvPicPr>
          <p:nvPr>
            <p:ph sz="half" idx="2"/>
          </p:nvPr>
        </p:nvPicPr>
        <p:blipFill>
          <a:blip r:embed="rId3"/>
          <a:stretch>
            <a:fillRect/>
          </a:stretch>
        </p:blipFill>
        <p:spPr>
          <a:xfrm>
            <a:off x="6305207" y="759415"/>
            <a:ext cx="5058475" cy="5029202"/>
          </a:xfrm>
        </p:spPr>
      </p:pic>
    </p:spTree>
    <p:extLst>
      <p:ext uri="{BB962C8B-B14F-4D97-AF65-F5344CB8AC3E}">
        <p14:creationId xmlns:p14="http://schemas.microsoft.com/office/powerpoint/2010/main" val="291498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br>
              <a:rPr lang="en-US" sz="3600" dirty="0">
                <a:solidFill>
                  <a:srgbClr val="C00000"/>
                </a:solidFill>
              </a:rPr>
            </a:br>
            <a:r>
              <a:rPr lang="en-US" sz="3600" dirty="0">
                <a:solidFill>
                  <a:srgbClr val="C00000"/>
                </a:solidFill>
              </a:rPr>
              <a:t>Wiring Safety</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a:xfrm>
            <a:off x="838200" y="2951463"/>
            <a:ext cx="5181600" cy="3225499"/>
          </a:xfrm>
        </p:spPr>
        <p:txBody>
          <a:bodyPr/>
          <a:lstStyle/>
          <a:p>
            <a:pPr marL="0" indent="0">
              <a:buNone/>
            </a:pPr>
            <a:r>
              <a:rPr lang="en-US" dirty="0"/>
              <a:t>Wiring components, including the </a:t>
            </a:r>
            <a:br>
              <a:rPr lang="en-US" dirty="0"/>
            </a:br>
            <a:r>
              <a:rPr lang="en-US" dirty="0"/>
              <a:t>circuit breaker and the voltage transformer, reside behind </a:t>
            </a:r>
            <a:br>
              <a:rPr lang="en-US" dirty="0"/>
            </a:br>
            <a:r>
              <a:rPr lang="en-US" dirty="0"/>
              <a:t>finger-safe covers. </a:t>
            </a:r>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8">
            <a:extLst>
              <a:ext uri="{FF2B5EF4-FFF2-40B4-BE49-F238E27FC236}">
                <a16:creationId xmlns:a16="http://schemas.microsoft.com/office/drawing/2014/main" id="{D7CD3D99-00FC-FC46-A94C-2D726385E999}"/>
              </a:ext>
            </a:extLst>
          </p:cNvPr>
          <p:cNvPicPr>
            <a:picLocks noGrp="1" noChangeAspect="1"/>
          </p:cNvPicPr>
          <p:nvPr>
            <p:ph sz="half" idx="2"/>
          </p:nvPr>
        </p:nvPicPr>
        <p:blipFill>
          <a:blip r:embed="rId2"/>
          <a:stretch>
            <a:fillRect/>
          </a:stretch>
        </p:blipFill>
        <p:spPr>
          <a:xfrm>
            <a:off x="6364893" y="1645920"/>
            <a:ext cx="5112894" cy="3405188"/>
          </a:xfrm>
        </p:spPr>
      </p:pic>
    </p:spTree>
    <p:extLst>
      <p:ext uri="{BB962C8B-B14F-4D97-AF65-F5344CB8AC3E}">
        <p14:creationId xmlns:p14="http://schemas.microsoft.com/office/powerpoint/2010/main" val="41342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r>
              <a:rPr lang="en-US" sz="3600" dirty="0">
                <a:solidFill>
                  <a:srgbClr val="C00000"/>
                </a:solidFill>
              </a:rPr>
              <a:t>Multiple Voltage Options</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p:txBody>
          <a:bodyPr/>
          <a:lstStyle/>
          <a:p>
            <a:pPr marL="0" indent="0">
              <a:buNone/>
            </a:pPr>
            <a:r>
              <a:rPr lang="en-US" dirty="0"/>
              <a:t>Available in 30A and 60A versions, both new controller models have field adjustable voltage input taps allowing them to easily be adjusted for specific applications. </a:t>
            </a:r>
          </a:p>
          <a:p>
            <a:pPr marL="0" indent="0">
              <a:buNone/>
            </a:pPr>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8">
            <a:extLst>
              <a:ext uri="{FF2B5EF4-FFF2-40B4-BE49-F238E27FC236}">
                <a16:creationId xmlns:a16="http://schemas.microsoft.com/office/drawing/2014/main" id="{DDAB0036-6DF2-9C44-B223-FFC03363B0B6}"/>
              </a:ext>
            </a:extLst>
          </p:cNvPr>
          <p:cNvPicPr>
            <a:picLocks noGrp="1" noChangeAspect="1"/>
          </p:cNvPicPr>
          <p:nvPr>
            <p:ph sz="half" idx="2"/>
          </p:nvPr>
        </p:nvPicPr>
        <p:blipFill>
          <a:blip r:embed="rId2"/>
          <a:stretch>
            <a:fillRect/>
          </a:stretch>
        </p:blipFill>
        <p:spPr>
          <a:xfrm>
            <a:off x="6733099" y="1645920"/>
            <a:ext cx="4540250" cy="3405188"/>
          </a:xfrm>
        </p:spPr>
      </p:pic>
    </p:spTree>
    <p:extLst>
      <p:ext uri="{BB962C8B-B14F-4D97-AF65-F5344CB8AC3E}">
        <p14:creationId xmlns:p14="http://schemas.microsoft.com/office/powerpoint/2010/main" val="266050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br>
              <a:rPr lang="en-US" sz="3600" dirty="0">
                <a:solidFill>
                  <a:srgbClr val="C00000"/>
                </a:solidFill>
              </a:rPr>
            </a:br>
            <a:r>
              <a:rPr lang="en-US" sz="3600" dirty="0">
                <a:solidFill>
                  <a:srgbClr val="C00000"/>
                </a:solidFill>
              </a:rPr>
              <a:t>Voltage transformer clip</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a:xfrm>
            <a:off x="838200" y="2951463"/>
            <a:ext cx="5181600" cy="3225499"/>
          </a:xfrm>
        </p:spPr>
        <p:txBody>
          <a:bodyPr/>
          <a:lstStyle/>
          <a:p>
            <a:pPr marL="0" indent="0">
              <a:buNone/>
            </a:pPr>
            <a:r>
              <a:rPr lang="en-US" dirty="0"/>
              <a:t>The transformer, which is set at 480V default from factory, can be easily change to 240V by removing and reinstalling the primary side jumper clip to the appropriate labeled position. </a:t>
            </a:r>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8">
            <a:extLst>
              <a:ext uri="{FF2B5EF4-FFF2-40B4-BE49-F238E27FC236}">
                <a16:creationId xmlns:a16="http://schemas.microsoft.com/office/drawing/2014/main" id="{EA81AE7C-02EE-2640-98B1-A28418D38606}"/>
              </a:ext>
            </a:extLst>
          </p:cNvPr>
          <p:cNvPicPr>
            <a:picLocks noGrp="1" noChangeAspect="1"/>
          </p:cNvPicPr>
          <p:nvPr>
            <p:ph sz="half" idx="2"/>
          </p:nvPr>
        </p:nvPicPr>
        <p:blipFill>
          <a:blip r:embed="rId2"/>
          <a:stretch>
            <a:fillRect/>
          </a:stretch>
        </p:blipFill>
        <p:spPr>
          <a:xfrm>
            <a:off x="6392532" y="1645920"/>
            <a:ext cx="5112894" cy="3405188"/>
          </a:xfrm>
        </p:spPr>
      </p:pic>
      <p:sp>
        <p:nvSpPr>
          <p:cNvPr id="2" name="Oval 1">
            <a:extLst>
              <a:ext uri="{FF2B5EF4-FFF2-40B4-BE49-F238E27FC236}">
                <a16:creationId xmlns:a16="http://schemas.microsoft.com/office/drawing/2014/main" id="{9E1BF141-0789-42F5-B698-688B7D7620CF}"/>
              </a:ext>
            </a:extLst>
          </p:cNvPr>
          <p:cNvSpPr/>
          <p:nvPr/>
        </p:nvSpPr>
        <p:spPr>
          <a:xfrm>
            <a:off x="7164198" y="1645920"/>
            <a:ext cx="2759978" cy="1922033"/>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03279DEB-ABFF-43EE-A843-C6894AA4565C}"/>
              </a:ext>
            </a:extLst>
          </p:cNvPr>
          <p:cNvCxnSpPr/>
          <p:nvPr/>
        </p:nvCxnSpPr>
        <p:spPr>
          <a:xfrm flipV="1">
            <a:off x="5549153" y="3056965"/>
            <a:ext cx="1739153" cy="137160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51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
            <a:extLst>
              <a:ext uri="{FF2B5EF4-FFF2-40B4-BE49-F238E27FC236}">
                <a16:creationId xmlns:a16="http://schemas.microsoft.com/office/drawing/2014/main" id="{BD13A879-774A-43E1-ABD8-88E2B375EA6C}"/>
              </a:ext>
            </a:extLst>
          </p:cNvPr>
          <p:cNvPicPr>
            <a:picLocks noChangeAspect="1"/>
          </p:cNvPicPr>
          <p:nvPr/>
        </p:nvPicPr>
        <p:blipFill>
          <a:blip r:embed="rId2"/>
          <a:stretch>
            <a:fillRect/>
          </a:stretch>
        </p:blipFill>
        <p:spPr>
          <a:xfrm>
            <a:off x="8426698" y="2631125"/>
            <a:ext cx="3990662" cy="3967568"/>
          </a:xfrm>
          <a:prstGeom prst="rect">
            <a:avLst/>
          </a:prstGeom>
        </p:spPr>
      </p:pic>
      <p:sp>
        <p:nvSpPr>
          <p:cNvPr id="4" name="Title 3">
            <a:extLst>
              <a:ext uri="{FF2B5EF4-FFF2-40B4-BE49-F238E27FC236}">
                <a16:creationId xmlns:a16="http://schemas.microsoft.com/office/drawing/2014/main" id="{BBB7F7DA-45E2-C445-8A6F-D2DB115C1045}"/>
              </a:ext>
            </a:extLst>
          </p:cNvPr>
          <p:cNvSpPr>
            <a:spLocks noGrp="1"/>
          </p:cNvSpPr>
          <p:nvPr>
            <p:ph type="title"/>
          </p:nvPr>
        </p:nvSpPr>
        <p:spPr/>
        <p:txBody>
          <a:bodyPr>
            <a:normAutofit/>
          </a:bodyPr>
          <a:lstStyle/>
          <a:p>
            <a:r>
              <a:rPr lang="en-US" sz="3600" dirty="0">
                <a:solidFill>
                  <a:srgbClr val="C00000"/>
                </a:solidFill>
              </a:rPr>
              <a:t>Ethernet Connectivity</a:t>
            </a:r>
            <a:endParaRPr lang="en-US" sz="3600" dirty="0"/>
          </a:p>
        </p:txBody>
      </p:sp>
      <p:sp>
        <p:nvSpPr>
          <p:cNvPr id="5" name="Content Placeholder 4">
            <a:extLst>
              <a:ext uri="{FF2B5EF4-FFF2-40B4-BE49-F238E27FC236}">
                <a16:creationId xmlns:a16="http://schemas.microsoft.com/office/drawing/2014/main" id="{DF662B75-1CCD-4F40-9FB0-82B41821BC10}"/>
              </a:ext>
            </a:extLst>
          </p:cNvPr>
          <p:cNvSpPr>
            <a:spLocks noGrp="1"/>
          </p:cNvSpPr>
          <p:nvPr>
            <p:ph sz="half" idx="1"/>
          </p:nvPr>
        </p:nvSpPr>
        <p:spPr/>
        <p:txBody>
          <a:bodyPr/>
          <a:lstStyle/>
          <a:p>
            <a:pPr marL="0" indent="0">
              <a:buNone/>
            </a:pPr>
            <a:r>
              <a:rPr lang="en-US" dirty="0"/>
              <a:t>The Ethernet port allows the system to report and remotely integrate into other popular industrial LAN operated solutions.</a:t>
            </a:r>
          </a:p>
          <a:p>
            <a:pPr marL="0" indent="0">
              <a:buNone/>
            </a:pPr>
            <a:endParaRPr lang="en-US" dirty="0"/>
          </a:p>
        </p:txBody>
      </p:sp>
      <p:sp>
        <p:nvSpPr>
          <p:cNvPr id="3" name="Footer Placeholder 2">
            <a:extLst>
              <a:ext uri="{FF2B5EF4-FFF2-40B4-BE49-F238E27FC236}">
                <a16:creationId xmlns:a16="http://schemas.microsoft.com/office/drawing/2014/main" id="{84F52BBF-BC2A-E34F-9FEE-8A2EE2B5CDAB}"/>
              </a:ext>
            </a:extLst>
          </p:cNvPr>
          <p:cNvSpPr>
            <a:spLocks noGrp="1"/>
          </p:cNvSpPr>
          <p:nvPr>
            <p:ph type="ftr" sz="quarter" idx="11"/>
          </p:nvPr>
        </p:nvSpPr>
        <p:spPr/>
        <p:txBody>
          <a:bodyPr/>
          <a:lstStyle/>
          <a:p>
            <a:r>
              <a:rPr lang="en-US" dirty="0"/>
              <a:t>www. </a:t>
            </a:r>
            <a:r>
              <a:rPr lang="en-US" dirty="0" err="1"/>
              <a:t>tutcosureheat.com</a:t>
            </a:r>
            <a:endParaRPr lang="en-US" dirty="0"/>
          </a:p>
        </p:txBody>
      </p:sp>
      <p:pic>
        <p:nvPicPr>
          <p:cNvPr id="9" name="Content Placeholder 8">
            <a:extLst>
              <a:ext uri="{FF2B5EF4-FFF2-40B4-BE49-F238E27FC236}">
                <a16:creationId xmlns:a16="http://schemas.microsoft.com/office/drawing/2014/main" id="{B9E9D05E-68FA-0947-A61B-D1B4492E97E6}"/>
              </a:ext>
            </a:extLst>
          </p:cNvPr>
          <p:cNvPicPr>
            <a:picLocks noGrp="1" noChangeAspect="1"/>
          </p:cNvPicPr>
          <p:nvPr>
            <p:ph sz="half" idx="2"/>
          </p:nvPr>
        </p:nvPicPr>
        <p:blipFill>
          <a:blip r:embed="rId3"/>
          <a:stretch>
            <a:fillRect/>
          </a:stretch>
        </p:blipFill>
        <p:spPr>
          <a:xfrm>
            <a:off x="4869938" y="-142612"/>
            <a:ext cx="4912279" cy="6140350"/>
          </a:xfrm>
        </p:spPr>
      </p:pic>
      <p:sp>
        <p:nvSpPr>
          <p:cNvPr id="7" name="Oval 6">
            <a:extLst>
              <a:ext uri="{FF2B5EF4-FFF2-40B4-BE49-F238E27FC236}">
                <a16:creationId xmlns:a16="http://schemas.microsoft.com/office/drawing/2014/main" id="{478C83D5-A4B7-4E39-A1A1-AED1E40CA83F}"/>
              </a:ext>
            </a:extLst>
          </p:cNvPr>
          <p:cNvSpPr/>
          <p:nvPr/>
        </p:nvSpPr>
        <p:spPr>
          <a:xfrm>
            <a:off x="8426698" y="4328719"/>
            <a:ext cx="1149862" cy="1126156"/>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6601365-D42B-4DAA-8FAA-AD6C4002762C}"/>
              </a:ext>
            </a:extLst>
          </p:cNvPr>
          <p:cNvCxnSpPr>
            <a:cxnSpLocks/>
          </p:cNvCxnSpPr>
          <p:nvPr/>
        </p:nvCxnSpPr>
        <p:spPr>
          <a:xfrm>
            <a:off x="7869388" y="3658086"/>
            <a:ext cx="762884" cy="816432"/>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321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co Farnam Controller PP" id="{E2DA8FEE-1936-6844-AE49-66BC6BCF445B}" vid="{B8512AC3-4CE6-B845-B825-A6B402CC7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43947BEEF49845A3E6697D9207D610" ma:contentTypeVersion="10" ma:contentTypeDescription="Create a new document." ma:contentTypeScope="" ma:versionID="db4d0cecbb20ebad3ba5b606ef83dd5d">
  <xsd:schema xmlns:xsd="http://www.w3.org/2001/XMLSchema" xmlns:xs="http://www.w3.org/2001/XMLSchema" xmlns:p="http://schemas.microsoft.com/office/2006/metadata/properties" xmlns:ns3="a1140120-d5b2-4a68-96b7-f65159f24dcf" targetNamespace="http://schemas.microsoft.com/office/2006/metadata/properties" ma:root="true" ma:fieldsID="098705a9b80e6f1576a6564b38128b3c" ns3:_="">
    <xsd:import namespace="a1140120-d5b2-4a68-96b7-f65159f24d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140120-d5b2-4a68-96b7-f65159f24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D8E98F-A37F-4E4E-9AEF-B10BD57EF12A}">
  <ds:schemaRefs>
    <ds:schemaRef ds:uri="http://schemas.microsoft.com/sharepoint/v3/contenttype/forms"/>
  </ds:schemaRefs>
</ds:datastoreItem>
</file>

<file path=customXml/itemProps2.xml><?xml version="1.0" encoding="utf-8"?>
<ds:datastoreItem xmlns:ds="http://schemas.openxmlformats.org/officeDocument/2006/customXml" ds:itemID="{12A79B1E-0160-493B-9C2E-C4C8060F8EB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1140120-d5b2-4a68-96b7-f65159f24dcf"/>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74B97F8-AE4C-4AA5-A9D8-AAF7D1B57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140120-d5b2-4a68-96b7-f65159f24d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1877</TotalTime>
  <Words>315</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Univia Pro Medium</vt:lpstr>
      <vt:lpstr>Office Theme</vt:lpstr>
      <vt:lpstr>Advanced Closed-Loop System Control for  High Temperature Process Heaters</vt:lpstr>
      <vt:lpstr>Closed-Loop Solution</vt:lpstr>
      <vt:lpstr>Applications </vt:lpstr>
      <vt:lpstr> What’s in the Box?</vt:lpstr>
      <vt:lpstr>Key Features</vt:lpstr>
      <vt:lpstr> Wiring Safety</vt:lpstr>
      <vt:lpstr>Multiple Voltage Options</vt:lpstr>
      <vt:lpstr> Voltage transformer clip</vt:lpstr>
      <vt:lpstr>Ethernet Connectivity</vt:lpstr>
      <vt:lpstr>Local Control</vt:lpstr>
      <vt:lpstr>Remote Control </vt:lpstr>
      <vt:lpstr>Temperature controller</vt:lpstr>
      <vt:lpstr> Heater control connections</vt:lpstr>
      <vt:lpstr> Controller Model F078135 (30 AMPS) Compatible Heaters: </vt:lpstr>
      <vt:lpstr> Controller Model ​F078136 (60 AMPS) Compatible Heaters: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Closed-Loop System Control for  High Temperature Process Heaters</dc:title>
  <dc:creator>Microsoft Office User</dc:creator>
  <cp:lastModifiedBy>Myatt, Jeff (STSH)</cp:lastModifiedBy>
  <cp:revision>18</cp:revision>
  <dcterms:created xsi:type="dcterms:W3CDTF">2020-06-10T18:39:28Z</dcterms:created>
  <dcterms:modified xsi:type="dcterms:W3CDTF">2020-06-19T18:38:46Z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0x0101002543947BEEF49845A3E6697D9207D610</vt:lpwstr>
  </property>
</Properties>
</file>